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notesSlides/notesSlide17.xml" ContentType="application/vnd.openxmlformats-officedocument.presentationml.notesSlid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79" r:id="rId3"/>
    <p:sldId id="280" r:id="rId4"/>
    <p:sldId id="281" r:id="rId5"/>
    <p:sldId id="282" r:id="rId6"/>
    <p:sldId id="285" r:id="rId7"/>
    <p:sldId id="271" r:id="rId8"/>
    <p:sldId id="273" r:id="rId9"/>
    <p:sldId id="275" r:id="rId10"/>
    <p:sldId id="274" r:id="rId11"/>
    <p:sldId id="277" r:id="rId12"/>
    <p:sldId id="297" r:id="rId13"/>
    <p:sldId id="292" r:id="rId14"/>
    <p:sldId id="298" r:id="rId15"/>
    <p:sldId id="291" r:id="rId16"/>
    <p:sldId id="293" r:id="rId17"/>
    <p:sldId id="294" r:id="rId18"/>
    <p:sldId id="295" r:id="rId19"/>
    <p:sldId id="261" r:id="rId20"/>
  </p:sldIdLst>
  <p:sldSz cx="10693400" cy="7561263"/>
  <p:notesSz cx="6797675" cy="9926638"/>
  <p:defaultTextStyle>
    <a:defPPr>
      <a:defRPr lang="en-US"/>
    </a:defPPr>
    <a:lvl1pPr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520700" indent="-63500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1042988" indent="-128588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563688" indent="-192088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2085975" indent="-257175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006AAF"/>
    <a:srgbClr val="A0122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3" autoAdjust="0"/>
    <p:restoredTop sz="94575" autoAdjust="0"/>
  </p:normalViewPr>
  <p:slideViewPr>
    <p:cSldViewPr>
      <p:cViewPr varScale="1">
        <p:scale>
          <a:sx n="51" d="100"/>
          <a:sy n="51" d="100"/>
        </p:scale>
        <p:origin x="-114" y="-354"/>
      </p:cViewPr>
      <p:guideLst>
        <p:guide orient="horz" pos="2381"/>
        <p:guide pos="3368"/>
      </p:guideLst>
    </p:cSldViewPr>
  </p:slideViewPr>
  <p:outlineViewPr>
    <p:cViewPr>
      <p:scale>
        <a:sx n="33" d="100"/>
        <a:sy n="33" d="100"/>
      </p:scale>
      <p:origin x="0" y="90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286"/>
    </p:cViewPr>
  </p:sorterViewPr>
  <p:notesViewPr>
    <p:cSldViewPr>
      <p:cViewPr varScale="1">
        <p:scale>
          <a:sx n="52" d="100"/>
          <a:sy n="52" d="100"/>
        </p:scale>
        <p:origin x="-1908" y="-96"/>
      </p:cViewPr>
      <p:guideLst>
        <p:guide orient="horz" pos="3126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04299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042990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7A69F7A-F85C-43B0-8552-D1935A9A4368}" type="datetimeFigureOut">
              <a:rPr lang="en-US"/>
              <a:pPr>
                <a:defRPr/>
              </a:pPr>
              <a:t>5/27/2013</a:t>
            </a:fld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042990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41B58C3-2A1B-4B70-97C4-15554F2386AE}" type="slidenum">
              <a:rPr lang="en-US"/>
              <a:pPr>
                <a:defRPr/>
              </a:pPr>
              <a:t>‹#›</a:t>
            </a:fld>
            <a:r>
              <a:rPr lang="cs-CZ" dirty="0"/>
              <a:t>/x</a:t>
            </a:r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04299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81469758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042990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042990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85AA797-EC70-4EC7-8B9D-323435953E71}" type="datetimeFigureOut">
              <a:rPr lang="en-US"/>
              <a:pPr>
                <a:defRPr/>
              </a:pPr>
              <a:t>5/27/2013</a:t>
            </a:fld>
            <a:endParaRPr lang="en-US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766763" y="744538"/>
            <a:ext cx="52641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en-US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042990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35FBD12-BA9F-4D02-9914-E7F8BA443D43}" type="slidenum">
              <a:rPr lang="en-US"/>
              <a:pPr>
                <a:defRPr/>
              </a:pPr>
              <a:t>‹#›</a:t>
            </a:fld>
            <a:r>
              <a:rPr lang="cs-CZ" dirty="0"/>
              <a:t>/x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3563293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1042988" rtl="0" fontAlgn="base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0700" algn="l" defTabSz="1042988" rtl="0" fontAlgn="base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2988" algn="l" defTabSz="1042988" rtl="0" fontAlgn="base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3688" algn="l" defTabSz="1042988" rtl="0" fontAlgn="base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5975" algn="l" defTabSz="1042988" rtl="0" fontAlgn="base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476" algn="l" defTabSz="104299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8970" algn="l" defTabSz="104299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465" algn="l" defTabSz="104299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1960" algn="l" defTabSz="104299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cs-CZ" dirty="0" smtClean="0"/>
              <a:t>Mission </a:t>
            </a:r>
            <a:r>
              <a:rPr lang="cs-CZ" dirty="0" err="1" smtClean="0"/>
              <a:t>Eurostat</a:t>
            </a:r>
            <a:r>
              <a:rPr lang="cs-CZ" dirty="0" smtClean="0"/>
              <a:t> to </a:t>
            </a:r>
            <a:r>
              <a:rPr lang="cs-CZ" dirty="0" err="1" smtClean="0"/>
              <a:t>Czech</a:t>
            </a:r>
            <a:r>
              <a:rPr lang="cs-CZ" dirty="0" smtClean="0"/>
              <a:t> </a:t>
            </a:r>
            <a:r>
              <a:rPr lang="cs-CZ" dirty="0" err="1" smtClean="0"/>
              <a:t>Republic</a:t>
            </a:r>
            <a:r>
              <a:rPr lang="cs-CZ" dirty="0" smtClean="0"/>
              <a:t> 28 May</a:t>
            </a:r>
            <a:r>
              <a:rPr lang="cs-CZ" baseline="0" dirty="0" smtClean="0"/>
              <a:t> 2013</a:t>
            </a:r>
            <a:endParaRPr lang="cs-CZ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2538" y="1246188"/>
            <a:ext cx="370522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Zástupný symbol pro text 7"/>
          <p:cNvSpPr>
            <a:spLocks noGrp="1"/>
          </p:cNvSpPr>
          <p:nvPr>
            <p:ph type="body" sz="quarter" idx="11"/>
          </p:nvPr>
        </p:nvSpPr>
        <p:spPr>
          <a:xfrm>
            <a:off x="3196800" y="5328000"/>
            <a:ext cx="5822308" cy="71970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rgbClr val="006AA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12"/>
          </p:nvPr>
        </p:nvSpPr>
        <p:spPr>
          <a:xfrm>
            <a:off x="3196800" y="2880000"/>
            <a:ext cx="7190460" cy="234079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500" b="1" cap="all" baseline="0">
                <a:solidFill>
                  <a:srgbClr val="006AAF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4500" b="1">
                <a:latin typeface="Arial" pitchFamily="34" charset="0"/>
                <a:cs typeface="Arial" pitchFamily="34" charset="0"/>
              </a:defRPr>
            </a:lvl2pPr>
            <a:lvl3pPr>
              <a:defRPr sz="4500" b="1">
                <a:latin typeface="Arial" pitchFamily="34" charset="0"/>
                <a:cs typeface="Arial" pitchFamily="34" charset="0"/>
              </a:defRPr>
            </a:lvl3pPr>
            <a:lvl4pPr>
              <a:defRPr sz="4500" b="1">
                <a:latin typeface="Arial" pitchFamily="34" charset="0"/>
                <a:cs typeface="Arial" pitchFamily="34" charset="0"/>
              </a:defRPr>
            </a:lvl4pPr>
            <a:lvl5pPr>
              <a:defRPr sz="4500" b="1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+ tex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3913" y="7037388"/>
            <a:ext cx="1103312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ástupný symbol pro text 5"/>
          <p:cNvSpPr>
            <a:spLocks noGrp="1"/>
          </p:cNvSpPr>
          <p:nvPr>
            <p:ph type="body" sz="quarter" idx="10"/>
          </p:nvPr>
        </p:nvSpPr>
        <p:spPr>
          <a:xfrm>
            <a:off x="1260000" y="720000"/>
            <a:ext cx="8172000" cy="118842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 cap="all" baseline="0">
                <a:solidFill>
                  <a:srgbClr val="006AA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1"/>
          </p:nvPr>
        </p:nvSpPr>
        <p:spPr>
          <a:xfrm>
            <a:off x="1260000" y="1979999"/>
            <a:ext cx="8172000" cy="475296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3400"/>
              </a:lnSpc>
              <a:buNone/>
              <a:defRPr sz="2800">
                <a:solidFill>
                  <a:srgbClr val="006AAF"/>
                </a:solidFill>
                <a:latin typeface="Arial" pitchFamily="34" charset="0"/>
                <a:cs typeface="Arial" pitchFamily="34" charset="0"/>
              </a:defRPr>
            </a:lvl1pPr>
            <a:lvl2pPr marL="521496" indent="0">
              <a:lnSpc>
                <a:spcPts val="3400"/>
              </a:lnSpc>
              <a:buNone/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042990" indent="0">
              <a:lnSpc>
                <a:spcPts val="3400"/>
              </a:lnSpc>
              <a:buNone/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564485" indent="0">
              <a:lnSpc>
                <a:spcPts val="3400"/>
              </a:lnSpc>
              <a:buNone/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85980" indent="0">
              <a:lnSpc>
                <a:spcPts val="3400"/>
              </a:lnSpc>
              <a:buNone/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+ odráž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3913" y="7037388"/>
            <a:ext cx="1103312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Zástupný symbol pro text 8"/>
          <p:cNvSpPr>
            <a:spLocks noGrp="1"/>
          </p:cNvSpPr>
          <p:nvPr>
            <p:ph type="body" sz="quarter" idx="12"/>
          </p:nvPr>
        </p:nvSpPr>
        <p:spPr>
          <a:xfrm>
            <a:off x="1279156" y="2124447"/>
            <a:ext cx="8172000" cy="4680520"/>
          </a:xfrm>
          <a:prstGeom prst="rect">
            <a:avLst/>
          </a:prstGeom>
        </p:spPr>
        <p:txBody>
          <a:bodyPr/>
          <a:lstStyle>
            <a:lvl1pPr marL="0" indent="-288000">
              <a:lnSpc>
                <a:spcPts val="3400"/>
              </a:lnSpc>
              <a:spcBef>
                <a:spcPts val="0"/>
              </a:spcBef>
              <a:buFont typeface="Arial" pitchFamily="34" charset="0"/>
              <a:buChar char="■"/>
              <a:defRPr sz="2800">
                <a:solidFill>
                  <a:srgbClr val="006AAF"/>
                </a:solidFill>
                <a:latin typeface="Arial" pitchFamily="34" charset="0"/>
                <a:cs typeface="Arial" pitchFamily="34" charset="0"/>
              </a:defRPr>
            </a:lvl1pPr>
            <a:lvl2pPr marL="720000" indent="-288000">
              <a:lnSpc>
                <a:spcPts val="3400"/>
              </a:lnSpc>
              <a:spcBef>
                <a:spcPts val="0"/>
              </a:spcBef>
              <a:buFont typeface="Arial" pitchFamily="34" charset="0"/>
              <a:buChar char="■"/>
              <a:defRPr sz="2400">
                <a:solidFill>
                  <a:srgbClr val="006AAF"/>
                </a:solidFill>
                <a:latin typeface="Arial" pitchFamily="34" charset="0"/>
                <a:cs typeface="Arial" pitchFamily="34" charset="0"/>
              </a:defRPr>
            </a:lvl2pPr>
            <a:lvl3pPr marL="1152000" indent="-288000">
              <a:lnSpc>
                <a:spcPts val="3400"/>
              </a:lnSpc>
              <a:spcBef>
                <a:spcPts val="0"/>
              </a:spcBef>
              <a:buFont typeface="Arial" pitchFamily="34" charset="0"/>
              <a:buChar char="■"/>
              <a:defRPr sz="2000">
                <a:solidFill>
                  <a:srgbClr val="006AAF"/>
                </a:solidFill>
                <a:latin typeface="Arial" pitchFamily="34" charset="0"/>
                <a:cs typeface="Arial" pitchFamily="34" charset="0"/>
              </a:defRPr>
            </a:lvl3pPr>
            <a:lvl4pPr marL="1825233" indent="-288000">
              <a:lnSpc>
                <a:spcPts val="3400"/>
              </a:lnSpc>
              <a:spcBef>
                <a:spcPts val="0"/>
              </a:spcBef>
              <a:buFont typeface="Arial" pitchFamily="34" charset="0"/>
              <a:buChar char="■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346728" indent="-288000">
              <a:lnSpc>
                <a:spcPts val="3400"/>
              </a:lnSpc>
              <a:spcBef>
                <a:spcPts val="0"/>
              </a:spcBef>
              <a:buFont typeface="Arial" pitchFamily="34" charset="0"/>
              <a:buChar char="■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0"/>
          </p:nvPr>
        </p:nvSpPr>
        <p:spPr>
          <a:xfrm>
            <a:off x="1260000" y="720000"/>
            <a:ext cx="8172000" cy="118842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 cap="all" baseline="0">
                <a:solidFill>
                  <a:srgbClr val="006AA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kty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243013" y="1979613"/>
            <a:ext cx="8170862" cy="4679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42990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pic>
        <p:nvPicPr>
          <p:cNvPr id="5" name="Obrázek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3913" y="7037388"/>
            <a:ext cx="1103312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Zástupný symbol pro obsah 6"/>
          <p:cNvSpPr>
            <a:spLocks noGrp="1"/>
          </p:cNvSpPr>
          <p:nvPr>
            <p:ph sz="quarter" idx="11"/>
          </p:nvPr>
        </p:nvSpPr>
        <p:spPr>
          <a:xfrm>
            <a:off x="1274734" y="1923243"/>
            <a:ext cx="8172000" cy="46800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1260000" y="720000"/>
            <a:ext cx="8172000" cy="118842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 cap="all" baseline="0">
                <a:solidFill>
                  <a:srgbClr val="006AA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kty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260475" y="720725"/>
            <a:ext cx="8170863" cy="59388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42990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pic>
        <p:nvPicPr>
          <p:cNvPr id="5" name="Obrázek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3913" y="7037388"/>
            <a:ext cx="1103312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Zástupný symbol pro obsah 6"/>
          <p:cNvSpPr>
            <a:spLocks noGrp="1"/>
          </p:cNvSpPr>
          <p:nvPr>
            <p:ph sz="quarter" idx="11"/>
          </p:nvPr>
        </p:nvSpPr>
        <p:spPr>
          <a:xfrm>
            <a:off x="1260000" y="1692400"/>
            <a:ext cx="8172000" cy="4967600"/>
          </a:xfrm>
          <a:prstGeom prst="rect">
            <a:avLst/>
          </a:prstGeom>
          <a:solidFill>
            <a:schemeClr val="bg1"/>
          </a:solidFill>
        </p:spPr>
        <p:txBody>
          <a:bodyPr lIns="180000" tIns="180000" rIns="180000"/>
          <a:lstStyle>
            <a:lvl1pPr marL="0" indent="0">
              <a:buNone/>
              <a:defRPr sz="32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2"/>
          </p:nvPr>
        </p:nvSpPr>
        <p:spPr>
          <a:xfrm>
            <a:off x="1494000" y="972000"/>
            <a:ext cx="7740000" cy="57638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200" b="1" baseline="0">
                <a:solidFill>
                  <a:srgbClr val="006AA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děkov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2538" y="1246188"/>
            <a:ext cx="370522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ástupný symbol pro text 3"/>
          <p:cNvSpPr>
            <a:spLocks noGrp="1"/>
          </p:cNvSpPr>
          <p:nvPr>
            <p:ph type="body" sz="quarter" idx="10"/>
          </p:nvPr>
        </p:nvSpPr>
        <p:spPr>
          <a:xfrm>
            <a:off x="3240000" y="3959999"/>
            <a:ext cx="6570662" cy="147681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4300" b="1">
                <a:solidFill>
                  <a:srgbClr val="006AA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2005" y="672112"/>
            <a:ext cx="9089390" cy="1260211"/>
          </a:xfrm>
          <a:prstGeom prst="rect">
            <a:avLst/>
          </a:prstGeom>
        </p:spPr>
        <p:txBody>
          <a:bodyPr lIns="104306" tIns="52153" rIns="104306" bIns="52153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02005" y="2184365"/>
            <a:ext cx="9089390" cy="4536758"/>
          </a:xfrm>
          <a:prstGeom prst="rect">
            <a:avLst/>
          </a:prstGeom>
        </p:spPr>
        <p:txBody>
          <a:bodyPr lIns="104306" tIns="52153" rIns="104306" bIns="52153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259156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ovéPole 7"/>
          <p:cNvSpPr txBox="1">
            <a:spLocks noChangeArrowheads="1"/>
          </p:cNvSpPr>
          <p:nvPr/>
        </p:nvSpPr>
        <p:spPr bwMode="auto">
          <a:xfrm>
            <a:off x="3197225" y="7091363"/>
            <a:ext cx="5788025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cs-CZ" sz="1200" b="1">
                <a:solidFill>
                  <a:srgbClr val="006AAF"/>
                </a:solidFill>
                <a:latin typeface="Arial" charset="0"/>
              </a:rPr>
              <a:t>CZECH STATISTICAL OFFICE  |  Na padesátém 81, 100 82 Prague 10  |  czso.cz</a:t>
            </a:r>
          </a:p>
        </p:txBody>
      </p:sp>
      <p:sp>
        <p:nvSpPr>
          <p:cNvPr id="1027" name="TextovéPole 8"/>
          <p:cNvSpPr txBox="1">
            <a:spLocks noChangeArrowheads="1"/>
          </p:cNvSpPr>
          <p:nvPr/>
        </p:nvSpPr>
        <p:spPr bwMode="auto">
          <a:xfrm>
            <a:off x="7667625" y="7091363"/>
            <a:ext cx="1763713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/>
            <a:fld id="{EAF8A3F5-7F08-460A-9393-7BE124BA9E52}" type="slidenum">
              <a:rPr lang="cs-CZ" sz="1200" b="1">
                <a:solidFill>
                  <a:srgbClr val="006AAF"/>
                </a:solidFill>
                <a:latin typeface="Arial" charset="0"/>
              </a:rPr>
              <a:pPr algn="r"/>
              <a:t>‹#›</a:t>
            </a:fld>
            <a:r>
              <a:rPr lang="cs-CZ" sz="1200" b="1">
                <a:solidFill>
                  <a:srgbClr val="006AAF"/>
                </a:solidFill>
                <a:latin typeface="Arial" charset="0"/>
              </a:rPr>
              <a:t>/X</a:t>
            </a:r>
          </a:p>
        </p:txBody>
      </p:sp>
      <p:sp>
        <p:nvSpPr>
          <p:cNvPr id="5" name="Obdélník 4"/>
          <p:cNvSpPr/>
          <p:nvPr/>
        </p:nvSpPr>
        <p:spPr>
          <a:xfrm>
            <a:off x="0" y="0"/>
            <a:ext cx="10691813" cy="107950"/>
          </a:xfrm>
          <a:prstGeom prst="rect">
            <a:avLst/>
          </a:prstGeom>
          <a:solidFill>
            <a:srgbClr val="006A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anchor="ctr"/>
          <a:lstStyle/>
          <a:p>
            <a:pPr algn="ctr" defTabSz="104299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ctr" defTabSz="1042988" rtl="0" eaLnBrk="1" fontAlgn="base" hangingPunct="1">
        <a:spcBef>
          <a:spcPct val="0"/>
        </a:spcBef>
        <a:spcAft>
          <a:spcPct val="0"/>
        </a:spcAft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042988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2pPr>
      <a:lvl3pPr algn="ctr" defTabSz="1042988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3pPr>
      <a:lvl4pPr algn="ctr" defTabSz="1042988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4pPr>
      <a:lvl5pPr algn="ctr" defTabSz="1042988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5pPr>
      <a:lvl6pPr marL="457200" algn="ctr" defTabSz="1042988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6pPr>
      <a:lvl7pPr marL="914400" algn="ctr" defTabSz="1042988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7pPr>
      <a:lvl8pPr marL="1371600" algn="ctr" defTabSz="1042988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8pPr>
      <a:lvl9pPr marL="1828800" algn="ctr" defTabSz="1042988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9pPr>
    </p:titleStyle>
    <p:bodyStyle>
      <a:lvl1pPr marL="390525" indent="-390525" algn="l" defTabSz="1042988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6138" indent="-325438" algn="l" defTabSz="1042988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338" indent="-260350" algn="l" defTabSz="1042988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4038" indent="-260350" algn="l" defTabSz="1042988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325" indent="-260350" algn="l" defTabSz="1042988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222" indent="-260748" algn="l" defTabSz="104299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718" indent="-260748" algn="l" defTabSz="104299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213" indent="-260748" algn="l" defTabSz="104299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708" indent="-260748" algn="l" defTabSz="104299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4299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495" algn="l" defTabSz="104299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990" algn="l" defTabSz="104299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485" algn="l" defTabSz="104299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981" algn="l" defTabSz="104299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476" algn="l" defTabSz="104299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970" algn="l" defTabSz="104299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465" algn="l" defTabSz="104299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960" algn="l" defTabSz="104299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zso.cz/csu/csu.nsf/enginformace/cvzo050713.doc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apl.czso.cz/pll/stazo/STAZO.STAZO?jazyk=EN&amp;prvni=N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text 4"/>
          <p:cNvSpPr>
            <a:spLocks noGrp="1"/>
          </p:cNvSpPr>
          <p:nvPr>
            <p:ph type="body" sz="quarter" idx="11"/>
          </p:nvPr>
        </p:nvSpPr>
        <p:spPr bwMode="auto">
          <a:xfrm>
            <a:off x="3197225" y="5327650"/>
            <a:ext cx="5821363" cy="720725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Arial" charset="0"/>
                <a:cs typeface="Arial" charset="0"/>
              </a:rPr>
              <a:t>Karel Král, Jan Bílý</a:t>
            </a:r>
          </a:p>
          <a:p>
            <a:endParaRPr lang="cs-CZ" dirty="0" smtClean="0">
              <a:latin typeface="Arial" charset="0"/>
              <a:cs typeface="Arial" charset="0"/>
            </a:endParaRPr>
          </a:p>
          <a:p>
            <a:endParaRPr lang="cs-CZ" dirty="0" smtClean="0">
              <a:latin typeface="Arial" charset="0"/>
              <a:cs typeface="Arial" charset="0"/>
            </a:endParaRPr>
          </a:p>
          <a:p>
            <a:r>
              <a:rPr lang="cs-CZ" dirty="0" smtClean="0">
                <a:latin typeface="Arial" charset="0"/>
                <a:cs typeface="Arial" charset="0"/>
              </a:rPr>
              <a:t>	</a:t>
            </a:r>
          </a:p>
          <a:p>
            <a:endParaRPr lang="cs-CZ" dirty="0" smtClean="0">
              <a:latin typeface="Arial" charset="0"/>
              <a:cs typeface="Arial" charset="0"/>
            </a:endParaRP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2632056" y="2879725"/>
            <a:ext cx="7754957" cy="2341563"/>
          </a:xfrm>
        </p:spPr>
        <p:txBody>
          <a:bodyPr/>
          <a:lstStyle/>
          <a:p>
            <a:pPr defTabSz="104299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EXTErNaL TRADE IN THE CROSS-BORDER APPROACH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>
          <a:xfrm>
            <a:off x="1260475" y="720725"/>
            <a:ext cx="8170863" cy="1187450"/>
          </a:xfrm>
        </p:spPr>
        <p:txBody>
          <a:bodyPr/>
          <a:lstStyle/>
          <a:p>
            <a:pPr algn="ctr" defTabSz="104299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Agreement between czso and gdc - INTRASTAT</a:t>
            </a:r>
          </a:p>
          <a:p>
            <a:pPr defTabSz="1042990" fontAlgn="auto"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9219" name="Zástupný symbol pro text 4"/>
          <p:cNvSpPr>
            <a:spLocks noGrp="1"/>
          </p:cNvSpPr>
          <p:nvPr>
            <p:ph type="body" sz="quarter" idx="11"/>
          </p:nvPr>
        </p:nvSpPr>
        <p:spPr bwMode="auto">
          <a:xfrm>
            <a:off x="1260475" y="1979613"/>
            <a:ext cx="8170863" cy="4752975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latin typeface="Arial" charset="0"/>
                <a:cs typeface="Arial" charset="0"/>
              </a:rPr>
              <a:t>Cooperation in Intrastat – GDC regularly sent data according Annex 5. This data are primary check by GDC via collection system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Arial" charset="0"/>
                <a:cs typeface="Arial" charset="0"/>
              </a:rPr>
              <a:t>Data Intrastat are collected electronic way and processed in GDC immediately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Arial" charset="0"/>
                <a:cs typeface="Arial" charset="0"/>
              </a:rPr>
              <a:t>PSI ha</a:t>
            </a:r>
            <a:r>
              <a:rPr lang="cs-CZ" dirty="0" smtClean="0">
                <a:latin typeface="Arial" charset="0"/>
                <a:cs typeface="Arial" charset="0"/>
              </a:rPr>
              <a:t>s</a:t>
            </a:r>
            <a:r>
              <a:rPr lang="en-US" dirty="0" smtClean="0">
                <a:latin typeface="Arial" charset="0"/>
                <a:cs typeface="Arial" charset="0"/>
              </a:rPr>
              <a:t> to report </a:t>
            </a:r>
            <a:r>
              <a:rPr lang="cs-CZ" dirty="0" smtClean="0">
                <a:latin typeface="Arial" charset="0"/>
                <a:cs typeface="Arial" charset="0"/>
              </a:rPr>
              <a:t>by</a:t>
            </a:r>
            <a:r>
              <a:rPr lang="en-US" dirty="0" smtClean="0">
                <a:latin typeface="Arial" charset="0"/>
                <a:cs typeface="Arial" charset="0"/>
              </a:rPr>
              <a:t>12th working day after </a:t>
            </a:r>
            <a:r>
              <a:rPr lang="cs-CZ" dirty="0" smtClean="0">
                <a:latin typeface="Arial" charset="0"/>
                <a:cs typeface="Arial" charset="0"/>
              </a:rPr>
              <a:t>reference </a:t>
            </a:r>
            <a:r>
              <a:rPr lang="en-US" dirty="0" smtClean="0">
                <a:latin typeface="Arial" charset="0"/>
                <a:cs typeface="Arial" charset="0"/>
              </a:rPr>
              <a:t>month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Arial" charset="0"/>
                <a:cs typeface="Arial" charset="0"/>
              </a:rPr>
              <a:t>CZSO download batch from pickup-point (10th, 12th,14th and 18th working day) according </a:t>
            </a:r>
            <a:r>
              <a:rPr lang="cs-CZ" dirty="0" smtClean="0">
                <a:latin typeface="Arial" charset="0"/>
                <a:cs typeface="Arial" charset="0"/>
              </a:rPr>
              <a:t>to </a:t>
            </a:r>
            <a:r>
              <a:rPr lang="en-US" dirty="0" smtClean="0">
                <a:latin typeface="Arial" charset="0"/>
                <a:cs typeface="Arial" charset="0"/>
              </a:rPr>
              <a:t>schedule in Annex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>
          <a:xfrm>
            <a:off x="1260475" y="720725"/>
            <a:ext cx="8170863" cy="1187450"/>
          </a:xfrm>
        </p:spPr>
        <p:txBody>
          <a:bodyPr/>
          <a:lstStyle/>
          <a:p>
            <a:pPr algn="ctr" defTabSz="1042990" fontAlgn="auto">
              <a:spcAft>
                <a:spcPts val="0"/>
              </a:spcAft>
              <a:defRPr/>
            </a:pPr>
            <a:r>
              <a:rPr lang="en-US" dirty="0" smtClean="0"/>
              <a:t>DATA PROCESSING INTRASTAt</a:t>
            </a:r>
          </a:p>
          <a:p>
            <a:pPr defTabSz="1042990" fontAlgn="auto"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9219" name="Zástupný symbol pro text 4"/>
          <p:cNvSpPr>
            <a:spLocks noGrp="1"/>
          </p:cNvSpPr>
          <p:nvPr>
            <p:ph type="body" sz="quarter" idx="11"/>
          </p:nvPr>
        </p:nvSpPr>
        <p:spPr bwMode="auto">
          <a:xfrm>
            <a:off x="1260475" y="1979613"/>
            <a:ext cx="8170863" cy="4752975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latin typeface="Arial" charset="0"/>
                <a:cs typeface="Arial" charset="0"/>
              </a:rPr>
              <a:t>On the side GDC is 15 customs offices.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Arial" charset="0"/>
                <a:cs typeface="Arial" charset="0"/>
              </a:rPr>
              <a:t>Checks done by GDC</a:t>
            </a:r>
          </a:p>
          <a:p>
            <a:pPr marL="514350" indent="-514350">
              <a:buFont typeface="Courier New" pitchFamily="49" charset="0"/>
              <a:buChar char="o"/>
            </a:pPr>
            <a:r>
              <a:rPr lang="en-US" dirty="0" smtClean="0">
                <a:latin typeface="Arial" charset="0"/>
                <a:cs typeface="Arial" charset="0"/>
              </a:rPr>
              <a:t>	done by the web applications</a:t>
            </a:r>
          </a:p>
          <a:p>
            <a:r>
              <a:rPr lang="en-US" dirty="0" smtClean="0">
                <a:latin typeface="Arial" charset="0"/>
                <a:cs typeface="Arial" charset="0"/>
              </a:rPr>
              <a:t>			InstatOnline						InstatDesk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>
                <a:latin typeface="Arial" charset="0"/>
                <a:cs typeface="Arial" charset="0"/>
              </a:rPr>
              <a:t> 	on request of the CZSO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050"/>
          <p:cNvSpPr>
            <a:spLocks noGrp="1" noChangeArrowheads="1"/>
          </p:cNvSpPr>
          <p:nvPr>
            <p:ph type="title"/>
          </p:nvPr>
        </p:nvSpPr>
        <p:spPr>
          <a:xfrm>
            <a:off x="891117" y="168028"/>
            <a:ext cx="9089390" cy="756126"/>
          </a:xfrm>
        </p:spPr>
        <p:txBody>
          <a:bodyPr/>
          <a:lstStyle/>
          <a:p>
            <a:pPr eaLnBrk="1" hangingPunct="1"/>
            <a:r>
              <a:rPr lang="en-US" sz="3200">
                <a:solidFill>
                  <a:srgbClr val="FF9933"/>
                </a:solidFill>
              </a:rPr>
              <a:t>1.1 Intrastat data processing chain</a:t>
            </a:r>
            <a:r>
              <a:rPr lang="cs-CZ" sz="3200">
                <a:solidFill>
                  <a:srgbClr val="FF9933"/>
                </a:solidFill>
              </a:rPr>
              <a:t>  from 2013</a:t>
            </a:r>
            <a:endParaRPr lang="en-GB" sz="3200">
              <a:solidFill>
                <a:srgbClr val="FF9933"/>
              </a:solidFill>
            </a:endParaRPr>
          </a:p>
        </p:txBody>
      </p:sp>
      <p:sp>
        <p:nvSpPr>
          <p:cNvPr id="41987" name="Rectangle 2051"/>
          <p:cNvSpPr>
            <a:spLocks noChangeArrowheads="1"/>
          </p:cNvSpPr>
          <p:nvPr/>
        </p:nvSpPr>
        <p:spPr bwMode="auto">
          <a:xfrm>
            <a:off x="623782" y="3024505"/>
            <a:ext cx="5970482" cy="756126"/>
          </a:xfrm>
          <a:prstGeom prst="rect">
            <a:avLst/>
          </a:prstGeom>
          <a:solidFill>
            <a:srgbClr val="00B050"/>
          </a:solidFill>
          <a:ln w="57150">
            <a:solidFill>
              <a:srgbClr val="FF6600"/>
            </a:solidFill>
            <a:miter lim="800000"/>
            <a:headEnd/>
            <a:tailEnd/>
          </a:ln>
        </p:spPr>
        <p:txBody>
          <a:bodyPr wrap="none" lIns="104306" tIns="52153" rIns="104306" bIns="52153" anchor="ctr"/>
          <a:lstStyle/>
          <a:p>
            <a:pPr algn="ctr" eaLnBrk="0" hangingPunct="0"/>
            <a:r>
              <a:rPr lang="cs-CZ" sz="1600" b="1">
                <a:solidFill>
                  <a:schemeClr val="bg1"/>
                </a:solidFill>
                <a:latin typeface="Helvetica" pitchFamily="34" charset="0"/>
              </a:rPr>
              <a:t>D A T A B A S E</a:t>
            </a:r>
          </a:p>
          <a:p>
            <a:pPr algn="ctr" eaLnBrk="0" hangingPunct="0"/>
            <a:endParaRPr lang="cs-CZ" sz="700" b="1">
              <a:solidFill>
                <a:schemeClr val="bg1"/>
              </a:solidFill>
              <a:latin typeface="Helvetica" pitchFamily="34" charset="0"/>
            </a:endParaRPr>
          </a:p>
          <a:p>
            <a:pPr algn="ctr" eaLnBrk="0" hangingPunct="0"/>
            <a:r>
              <a:rPr lang="cs-CZ" sz="1400" b="1">
                <a:solidFill>
                  <a:schemeClr val="bg1"/>
                </a:solidFill>
                <a:latin typeface="Helvetica" pitchFamily="34" charset="0"/>
              </a:rPr>
              <a:t>OF GENERAL DIRECTORATE OF CUSTOMS</a:t>
            </a:r>
          </a:p>
        </p:txBody>
      </p:sp>
      <p:sp>
        <p:nvSpPr>
          <p:cNvPr id="41988" name="Rectangle 2052"/>
          <p:cNvSpPr>
            <a:spLocks noChangeArrowheads="1"/>
          </p:cNvSpPr>
          <p:nvPr/>
        </p:nvSpPr>
        <p:spPr bwMode="auto">
          <a:xfrm>
            <a:off x="623782" y="1008169"/>
            <a:ext cx="9802283" cy="1092182"/>
          </a:xfrm>
          <a:prstGeom prst="rect">
            <a:avLst/>
          </a:prstGeom>
          <a:solidFill>
            <a:srgbClr val="00B050"/>
          </a:solidFill>
          <a:ln w="57150">
            <a:solidFill>
              <a:srgbClr val="FF6600"/>
            </a:solidFill>
            <a:miter lim="800000"/>
            <a:headEnd/>
            <a:tailEnd/>
          </a:ln>
        </p:spPr>
        <p:txBody>
          <a:bodyPr wrap="none" lIns="104306" tIns="52153" rIns="104306" bIns="52153" anchor="ctr"/>
          <a:lstStyle/>
          <a:p>
            <a:pPr eaLnBrk="0" hangingPunct="0"/>
            <a:r>
              <a:rPr lang="cs-CZ" sz="1600" b="1" dirty="0">
                <a:solidFill>
                  <a:schemeClr val="bg1"/>
                </a:solidFill>
                <a:latin typeface="Helvetica" pitchFamily="34" charset="0"/>
              </a:rPr>
              <a:t>                                      D A T A B A S E</a:t>
            </a:r>
          </a:p>
          <a:p>
            <a:pPr eaLnBrk="0" hangingPunct="0"/>
            <a:endParaRPr lang="cs-CZ" sz="700" b="1" dirty="0">
              <a:solidFill>
                <a:schemeClr val="bg1"/>
              </a:solidFill>
              <a:latin typeface="Helvetica" pitchFamily="34" charset="0"/>
            </a:endParaRPr>
          </a:p>
          <a:p>
            <a:pPr eaLnBrk="0" hangingPunct="0"/>
            <a:r>
              <a:rPr lang="cs-CZ" sz="1400" b="1" dirty="0">
                <a:solidFill>
                  <a:schemeClr val="bg1"/>
                </a:solidFill>
                <a:latin typeface="Helvetica" pitchFamily="34" charset="0"/>
              </a:rPr>
              <a:t>                    OF THE CZECH STATISTICAL OFFICE</a:t>
            </a:r>
          </a:p>
        </p:txBody>
      </p:sp>
      <p:sp>
        <p:nvSpPr>
          <p:cNvPr id="41989" name="Line 2053"/>
          <p:cNvSpPr>
            <a:spLocks noChangeShapeType="1"/>
          </p:cNvSpPr>
          <p:nvPr/>
        </p:nvSpPr>
        <p:spPr bwMode="auto">
          <a:xfrm flipV="1">
            <a:off x="3564467" y="2184365"/>
            <a:ext cx="0" cy="756126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104306" tIns="52153" rIns="104306" bIns="52153"/>
          <a:lstStyle/>
          <a:p>
            <a:endParaRPr lang="cs-CZ"/>
          </a:p>
        </p:txBody>
      </p:sp>
      <p:grpSp>
        <p:nvGrpSpPr>
          <p:cNvPr id="2" name="Group 2054"/>
          <p:cNvGrpSpPr>
            <a:grpSpLocks/>
          </p:cNvGrpSpPr>
          <p:nvPr/>
        </p:nvGrpSpPr>
        <p:grpSpPr bwMode="auto">
          <a:xfrm>
            <a:off x="1069340" y="5376898"/>
            <a:ext cx="4990253" cy="504084"/>
            <a:chOff x="576" y="3072"/>
            <a:chExt cx="2688" cy="288"/>
          </a:xfrm>
        </p:grpSpPr>
        <p:sp>
          <p:nvSpPr>
            <p:cNvPr id="15456" name="Rectangle 2055"/>
            <p:cNvSpPr>
              <a:spLocks noChangeArrowheads="1"/>
            </p:cNvSpPr>
            <p:nvPr/>
          </p:nvSpPr>
          <p:spPr bwMode="auto">
            <a:xfrm>
              <a:off x="576" y="3072"/>
              <a:ext cx="1248" cy="288"/>
            </a:xfrm>
            <a:prstGeom prst="rect">
              <a:avLst/>
            </a:prstGeom>
            <a:solidFill>
              <a:srgbClr val="FFC000"/>
            </a:solidFill>
            <a:ln w="25400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cs-CZ" sz="1400" b="1">
                  <a:solidFill>
                    <a:schemeClr val="bg1"/>
                  </a:solidFill>
                  <a:latin typeface="Helvetica" pitchFamily="34" charset="0"/>
                </a:rPr>
                <a:t>Regional Customs Unit</a:t>
              </a:r>
            </a:p>
            <a:p>
              <a:pPr algn="ctr" eaLnBrk="0" hangingPunct="0"/>
              <a:r>
                <a:rPr lang="cs-CZ" sz="1400" b="1">
                  <a:solidFill>
                    <a:schemeClr val="bg1"/>
                  </a:solidFill>
                  <a:latin typeface="Helvetica" pitchFamily="34" charset="0"/>
                </a:rPr>
                <a:t> 01…</a:t>
              </a:r>
            </a:p>
          </p:txBody>
        </p:sp>
        <p:sp>
          <p:nvSpPr>
            <p:cNvPr id="15457" name="Rectangle 2056"/>
            <p:cNvSpPr>
              <a:spLocks noChangeArrowheads="1"/>
            </p:cNvSpPr>
            <p:nvPr/>
          </p:nvSpPr>
          <p:spPr bwMode="auto">
            <a:xfrm>
              <a:off x="2016" y="3072"/>
              <a:ext cx="1248" cy="288"/>
            </a:xfrm>
            <a:prstGeom prst="rect">
              <a:avLst/>
            </a:prstGeom>
            <a:solidFill>
              <a:srgbClr val="FFC000"/>
            </a:solidFill>
            <a:ln w="25400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cs-CZ" sz="1400" b="1">
                  <a:solidFill>
                    <a:schemeClr val="bg1"/>
                  </a:solidFill>
                  <a:latin typeface="Helvetica" pitchFamily="34" charset="0"/>
                </a:rPr>
                <a:t>Regional Customs Unit</a:t>
              </a:r>
            </a:p>
            <a:p>
              <a:pPr algn="ctr" eaLnBrk="0" hangingPunct="0"/>
              <a:r>
                <a:rPr lang="cs-CZ" sz="1400" b="1">
                  <a:solidFill>
                    <a:schemeClr val="bg1"/>
                  </a:solidFill>
                  <a:latin typeface="Helvetica" pitchFamily="34" charset="0"/>
                </a:rPr>
                <a:t> …40</a:t>
              </a:r>
            </a:p>
          </p:txBody>
        </p:sp>
      </p:grpSp>
      <p:grpSp>
        <p:nvGrpSpPr>
          <p:cNvPr id="3" name="Group 2057"/>
          <p:cNvGrpSpPr>
            <a:grpSpLocks/>
          </p:cNvGrpSpPr>
          <p:nvPr/>
        </p:nvGrpSpPr>
        <p:grpSpPr bwMode="auto">
          <a:xfrm>
            <a:off x="445559" y="6805137"/>
            <a:ext cx="6059593" cy="252042"/>
            <a:chOff x="240" y="3888"/>
            <a:chExt cx="3264" cy="144"/>
          </a:xfrm>
          <a:solidFill>
            <a:srgbClr val="00B050"/>
          </a:solidFill>
        </p:grpSpPr>
        <p:sp>
          <p:nvSpPr>
            <p:cNvPr id="15453" name="Rectangle 2058"/>
            <p:cNvSpPr>
              <a:spLocks noChangeArrowheads="1"/>
            </p:cNvSpPr>
            <p:nvPr/>
          </p:nvSpPr>
          <p:spPr bwMode="auto">
            <a:xfrm>
              <a:off x="240" y="3888"/>
              <a:ext cx="240" cy="144"/>
            </a:xfrm>
            <a:prstGeom prst="rect">
              <a:avLst/>
            </a:prstGeom>
            <a:grpFill/>
            <a:ln w="25400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cs-CZ" sz="1400" b="1">
                  <a:solidFill>
                    <a:schemeClr val="bg1"/>
                  </a:solidFill>
                  <a:latin typeface="Helvetica" pitchFamily="34" charset="0"/>
                </a:rPr>
                <a:t>PSI</a:t>
              </a:r>
            </a:p>
          </p:txBody>
        </p:sp>
        <p:sp>
          <p:nvSpPr>
            <p:cNvPr id="15454" name="Rectangle 2059"/>
            <p:cNvSpPr>
              <a:spLocks noChangeArrowheads="1"/>
            </p:cNvSpPr>
            <p:nvPr/>
          </p:nvSpPr>
          <p:spPr bwMode="auto">
            <a:xfrm>
              <a:off x="1824" y="3888"/>
              <a:ext cx="240" cy="144"/>
            </a:xfrm>
            <a:prstGeom prst="rect">
              <a:avLst/>
            </a:prstGeom>
            <a:grpFill/>
            <a:ln w="25400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cs-CZ" sz="1400" b="1" dirty="0">
                  <a:solidFill>
                    <a:schemeClr val="bg1"/>
                  </a:solidFill>
                  <a:latin typeface="Helvetica" pitchFamily="34" charset="0"/>
                </a:rPr>
                <a:t>PSI</a:t>
              </a:r>
            </a:p>
          </p:txBody>
        </p:sp>
        <p:sp>
          <p:nvSpPr>
            <p:cNvPr id="15455" name="Rectangle 2060"/>
            <p:cNvSpPr>
              <a:spLocks noChangeArrowheads="1"/>
            </p:cNvSpPr>
            <p:nvPr/>
          </p:nvSpPr>
          <p:spPr bwMode="auto">
            <a:xfrm>
              <a:off x="3264" y="3888"/>
              <a:ext cx="240" cy="144"/>
            </a:xfrm>
            <a:prstGeom prst="rect">
              <a:avLst/>
            </a:prstGeom>
            <a:grpFill/>
            <a:ln w="25400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cs-CZ" sz="1400" b="1">
                  <a:solidFill>
                    <a:schemeClr val="bg1"/>
                  </a:solidFill>
                  <a:latin typeface="Helvetica" pitchFamily="34" charset="0"/>
                </a:rPr>
                <a:t>PSI</a:t>
              </a:r>
            </a:p>
          </p:txBody>
        </p:sp>
      </p:grpSp>
      <p:sp>
        <p:nvSpPr>
          <p:cNvPr id="41997" name="Rectangle 2061"/>
          <p:cNvSpPr>
            <a:spLocks noChangeArrowheads="1"/>
          </p:cNvSpPr>
          <p:nvPr/>
        </p:nvSpPr>
        <p:spPr bwMode="auto">
          <a:xfrm>
            <a:off x="8465609" y="1176197"/>
            <a:ext cx="1782233" cy="756126"/>
          </a:xfrm>
          <a:prstGeom prst="rect">
            <a:avLst/>
          </a:prstGeom>
          <a:solidFill>
            <a:srgbClr val="00B050"/>
          </a:solidFill>
          <a:ln w="25400">
            <a:solidFill>
              <a:srgbClr val="FF6600"/>
            </a:solidFill>
            <a:miter lim="800000"/>
            <a:headEnd/>
            <a:tailEnd/>
          </a:ln>
        </p:spPr>
        <p:txBody>
          <a:bodyPr wrap="none" lIns="104306" tIns="52153" rIns="104306" bIns="52153" anchor="ctr"/>
          <a:lstStyle/>
          <a:p>
            <a:pPr algn="ctr" eaLnBrk="0" hangingPunct="0"/>
            <a:r>
              <a:rPr lang="cs-CZ" sz="1400" b="1">
                <a:solidFill>
                  <a:schemeClr val="bg1"/>
                </a:solidFill>
                <a:latin typeface="Helvetica" pitchFamily="34" charset="0"/>
              </a:rPr>
              <a:t>Dissemination</a:t>
            </a:r>
          </a:p>
        </p:txBody>
      </p:sp>
      <p:grpSp>
        <p:nvGrpSpPr>
          <p:cNvPr id="4" name="Group 2062"/>
          <p:cNvGrpSpPr>
            <a:grpSpLocks/>
          </p:cNvGrpSpPr>
          <p:nvPr/>
        </p:nvGrpSpPr>
        <p:grpSpPr bwMode="auto">
          <a:xfrm>
            <a:off x="8437762" y="1969079"/>
            <a:ext cx="1782233" cy="1512253"/>
            <a:chOff x="4608" y="1104"/>
            <a:chExt cx="960" cy="864"/>
          </a:xfrm>
        </p:grpSpPr>
        <p:grpSp>
          <p:nvGrpSpPr>
            <p:cNvPr id="15444" name="Group 2063"/>
            <p:cNvGrpSpPr>
              <a:grpSpLocks/>
            </p:cNvGrpSpPr>
            <p:nvPr/>
          </p:nvGrpSpPr>
          <p:grpSpPr bwMode="auto">
            <a:xfrm>
              <a:off x="4608" y="1104"/>
              <a:ext cx="48" cy="864"/>
              <a:chOff x="4656" y="1968"/>
              <a:chExt cx="0" cy="624"/>
            </a:xfrm>
          </p:grpSpPr>
          <p:sp>
            <p:nvSpPr>
              <p:cNvPr id="15451" name="Line 2064"/>
              <p:cNvSpPr>
                <a:spLocks noChangeShapeType="1"/>
              </p:cNvSpPr>
              <p:nvPr/>
            </p:nvSpPr>
            <p:spPr bwMode="auto">
              <a:xfrm flipV="1">
                <a:off x="4656" y="2304"/>
                <a:ext cx="0" cy="288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5452" name="Line 2065"/>
              <p:cNvSpPr>
                <a:spLocks noChangeShapeType="1"/>
              </p:cNvSpPr>
              <p:nvPr/>
            </p:nvSpPr>
            <p:spPr bwMode="auto">
              <a:xfrm flipV="1">
                <a:off x="4656" y="1968"/>
                <a:ext cx="0" cy="336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5445" name="Group 2066"/>
            <p:cNvGrpSpPr>
              <a:grpSpLocks/>
            </p:cNvGrpSpPr>
            <p:nvPr/>
          </p:nvGrpSpPr>
          <p:grpSpPr bwMode="auto">
            <a:xfrm>
              <a:off x="5088" y="1104"/>
              <a:ext cx="48" cy="864"/>
              <a:chOff x="4656" y="1968"/>
              <a:chExt cx="0" cy="624"/>
            </a:xfrm>
          </p:grpSpPr>
          <p:sp>
            <p:nvSpPr>
              <p:cNvPr id="15449" name="Line 2067"/>
              <p:cNvSpPr>
                <a:spLocks noChangeShapeType="1"/>
              </p:cNvSpPr>
              <p:nvPr/>
            </p:nvSpPr>
            <p:spPr bwMode="auto">
              <a:xfrm flipV="1">
                <a:off x="4656" y="2304"/>
                <a:ext cx="0" cy="288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5450" name="Line 2068"/>
              <p:cNvSpPr>
                <a:spLocks noChangeShapeType="1"/>
              </p:cNvSpPr>
              <p:nvPr/>
            </p:nvSpPr>
            <p:spPr bwMode="auto">
              <a:xfrm flipV="1">
                <a:off x="4656" y="1968"/>
                <a:ext cx="0" cy="336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5446" name="Group 2069"/>
            <p:cNvGrpSpPr>
              <a:grpSpLocks/>
            </p:cNvGrpSpPr>
            <p:nvPr/>
          </p:nvGrpSpPr>
          <p:grpSpPr bwMode="auto">
            <a:xfrm flipH="1">
              <a:off x="5520" y="1104"/>
              <a:ext cx="48" cy="864"/>
              <a:chOff x="4656" y="1968"/>
              <a:chExt cx="0" cy="624"/>
            </a:xfrm>
          </p:grpSpPr>
          <p:sp>
            <p:nvSpPr>
              <p:cNvPr id="15447" name="Line 2070"/>
              <p:cNvSpPr>
                <a:spLocks noChangeShapeType="1"/>
              </p:cNvSpPr>
              <p:nvPr/>
            </p:nvSpPr>
            <p:spPr bwMode="auto">
              <a:xfrm flipV="1">
                <a:off x="4656" y="2304"/>
                <a:ext cx="0" cy="288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5448" name="Line 2071"/>
              <p:cNvSpPr>
                <a:spLocks noChangeShapeType="1"/>
              </p:cNvSpPr>
              <p:nvPr/>
            </p:nvSpPr>
            <p:spPr bwMode="auto">
              <a:xfrm flipV="1">
                <a:off x="4656" y="1968"/>
                <a:ext cx="0" cy="336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42008" name="Text Box 2072"/>
          <p:cNvSpPr txBox="1">
            <a:spLocks noChangeArrowheads="1"/>
          </p:cNvSpPr>
          <p:nvPr/>
        </p:nvSpPr>
        <p:spPr bwMode="auto">
          <a:xfrm>
            <a:off x="5168476" y="2184365"/>
            <a:ext cx="1960457" cy="320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06" tIns="52153" rIns="104306" bIns="52153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400" b="1">
                <a:solidFill>
                  <a:srgbClr val="FFCC00"/>
                </a:solidFill>
                <a:latin typeface="Helvetica" pitchFamily="34" charset="0"/>
              </a:rPr>
              <a:t>Data for correction</a:t>
            </a:r>
          </a:p>
        </p:txBody>
      </p:sp>
      <p:sp>
        <p:nvSpPr>
          <p:cNvPr id="42009" name="Line 2073"/>
          <p:cNvSpPr>
            <a:spLocks noChangeShapeType="1"/>
          </p:cNvSpPr>
          <p:nvPr/>
        </p:nvSpPr>
        <p:spPr bwMode="auto">
          <a:xfrm>
            <a:off x="7039822" y="2016337"/>
            <a:ext cx="0" cy="1176196"/>
          </a:xfrm>
          <a:prstGeom prst="line">
            <a:avLst/>
          </a:prstGeom>
          <a:noFill/>
          <a:ln w="28575">
            <a:solidFill>
              <a:srgbClr val="FFFF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104306" tIns="52153" rIns="104306" bIns="52153"/>
          <a:lstStyle/>
          <a:p>
            <a:endParaRPr lang="cs-CZ"/>
          </a:p>
        </p:txBody>
      </p:sp>
      <p:sp>
        <p:nvSpPr>
          <p:cNvPr id="42010" name="Line 2074"/>
          <p:cNvSpPr>
            <a:spLocks noChangeShapeType="1"/>
          </p:cNvSpPr>
          <p:nvPr/>
        </p:nvSpPr>
        <p:spPr bwMode="auto">
          <a:xfrm flipH="1">
            <a:off x="6683375" y="3192533"/>
            <a:ext cx="356447" cy="0"/>
          </a:xfrm>
          <a:prstGeom prst="line">
            <a:avLst/>
          </a:prstGeom>
          <a:noFill/>
          <a:ln w="28575">
            <a:solidFill>
              <a:srgbClr val="FFFFFF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104306" tIns="52153" rIns="104306" bIns="52153"/>
          <a:lstStyle/>
          <a:p>
            <a:endParaRPr lang="cs-CZ"/>
          </a:p>
        </p:txBody>
      </p:sp>
      <p:grpSp>
        <p:nvGrpSpPr>
          <p:cNvPr id="8" name="Group 2144"/>
          <p:cNvGrpSpPr>
            <a:grpSpLocks/>
          </p:cNvGrpSpPr>
          <p:nvPr/>
        </p:nvGrpSpPr>
        <p:grpSpPr bwMode="auto">
          <a:xfrm>
            <a:off x="534670" y="2520422"/>
            <a:ext cx="4544695" cy="308052"/>
            <a:chOff x="288" y="1440"/>
            <a:chExt cx="2448" cy="176"/>
          </a:xfrm>
        </p:grpSpPr>
        <p:sp>
          <p:nvSpPr>
            <p:cNvPr id="15442" name="Line 2076"/>
            <p:cNvSpPr>
              <a:spLocks noChangeShapeType="1"/>
            </p:cNvSpPr>
            <p:nvPr/>
          </p:nvSpPr>
          <p:spPr bwMode="auto">
            <a:xfrm>
              <a:off x="1008" y="1536"/>
              <a:ext cx="1728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5443" name="Text Box 2077"/>
            <p:cNvSpPr txBox="1">
              <a:spLocks noChangeArrowheads="1"/>
            </p:cNvSpPr>
            <p:nvPr/>
          </p:nvSpPr>
          <p:spPr bwMode="auto">
            <a:xfrm>
              <a:off x="288" y="1440"/>
              <a:ext cx="768" cy="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400" b="1">
                  <a:solidFill>
                    <a:srgbClr val="FFCC00"/>
                  </a:solidFill>
                  <a:latin typeface="Helvetica" pitchFamily="34" charset="0"/>
                </a:rPr>
                <a:t>Pick up point</a:t>
              </a:r>
            </a:p>
          </p:txBody>
        </p:sp>
      </p:grpSp>
      <p:sp>
        <p:nvSpPr>
          <p:cNvPr id="42014" name="Line 2078"/>
          <p:cNvSpPr>
            <a:spLocks noChangeShapeType="1"/>
          </p:cNvSpPr>
          <p:nvPr/>
        </p:nvSpPr>
        <p:spPr bwMode="auto">
          <a:xfrm>
            <a:off x="6683375" y="3612603"/>
            <a:ext cx="534670" cy="0"/>
          </a:xfrm>
          <a:prstGeom prst="line">
            <a:avLst/>
          </a:prstGeom>
          <a:noFill/>
          <a:ln w="28575">
            <a:solidFill>
              <a:srgbClr val="FFFF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104306" tIns="52153" rIns="104306" bIns="52153"/>
          <a:lstStyle/>
          <a:p>
            <a:endParaRPr lang="cs-CZ"/>
          </a:p>
        </p:txBody>
      </p:sp>
      <p:sp>
        <p:nvSpPr>
          <p:cNvPr id="42015" name="Line 2079"/>
          <p:cNvSpPr>
            <a:spLocks noChangeShapeType="1"/>
          </p:cNvSpPr>
          <p:nvPr/>
        </p:nvSpPr>
        <p:spPr bwMode="auto">
          <a:xfrm flipV="1">
            <a:off x="7218045" y="1932323"/>
            <a:ext cx="1857" cy="1680281"/>
          </a:xfrm>
          <a:prstGeom prst="line">
            <a:avLst/>
          </a:prstGeom>
          <a:noFill/>
          <a:ln w="28575">
            <a:solidFill>
              <a:srgbClr val="FFFFFF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104306" tIns="52153" rIns="104306" bIns="52153"/>
          <a:lstStyle/>
          <a:p>
            <a:endParaRPr lang="cs-CZ"/>
          </a:p>
        </p:txBody>
      </p:sp>
      <p:sp>
        <p:nvSpPr>
          <p:cNvPr id="42016" name="Text Box 2080"/>
          <p:cNvSpPr txBox="1">
            <a:spLocks noChangeArrowheads="1"/>
          </p:cNvSpPr>
          <p:nvPr/>
        </p:nvSpPr>
        <p:spPr bwMode="auto">
          <a:xfrm>
            <a:off x="6416040" y="3612604"/>
            <a:ext cx="1336675" cy="53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06" tIns="52153" rIns="104306" bIns="52153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400" b="1">
                <a:solidFill>
                  <a:srgbClr val="FFCC00"/>
                </a:solidFill>
                <a:latin typeface="Helvetica" pitchFamily="34" charset="0"/>
              </a:rPr>
              <a:t>Corrected data</a:t>
            </a:r>
          </a:p>
        </p:txBody>
      </p:sp>
      <p:sp>
        <p:nvSpPr>
          <p:cNvPr id="42017" name="Rectangle 2081"/>
          <p:cNvSpPr>
            <a:spLocks noChangeArrowheads="1"/>
          </p:cNvSpPr>
          <p:nvPr/>
        </p:nvSpPr>
        <p:spPr bwMode="auto">
          <a:xfrm>
            <a:off x="6772487" y="1176197"/>
            <a:ext cx="1158452" cy="756126"/>
          </a:xfrm>
          <a:prstGeom prst="rect">
            <a:avLst/>
          </a:prstGeom>
          <a:solidFill>
            <a:srgbClr val="00B050"/>
          </a:solidFill>
          <a:ln w="25400">
            <a:solidFill>
              <a:srgbClr val="FF6600"/>
            </a:solidFill>
            <a:miter lim="800000"/>
            <a:headEnd/>
            <a:tailEnd/>
          </a:ln>
        </p:spPr>
        <p:txBody>
          <a:bodyPr wrap="none" lIns="104306" tIns="52153" rIns="104306" bIns="52153" anchor="ctr"/>
          <a:lstStyle/>
          <a:p>
            <a:pPr algn="ctr" eaLnBrk="0" hangingPunct="0"/>
            <a:r>
              <a:rPr lang="cs-CZ" sz="1400" b="1" dirty="0" err="1">
                <a:solidFill>
                  <a:schemeClr val="bg1"/>
                </a:solidFill>
                <a:latin typeface="Helvetica" pitchFamily="34" charset="0"/>
              </a:rPr>
              <a:t>Plausibility</a:t>
            </a:r>
            <a:endParaRPr lang="cs-CZ" sz="1400" b="1" dirty="0">
              <a:solidFill>
                <a:schemeClr val="bg1"/>
              </a:solidFill>
              <a:latin typeface="Helvetica" pitchFamily="34" charset="0"/>
            </a:endParaRPr>
          </a:p>
          <a:p>
            <a:pPr algn="ctr" eaLnBrk="0" hangingPunct="0"/>
            <a:r>
              <a:rPr lang="cs-CZ" sz="1400" b="1" dirty="0" err="1">
                <a:solidFill>
                  <a:schemeClr val="bg1"/>
                </a:solidFill>
                <a:latin typeface="Helvetica" pitchFamily="34" charset="0"/>
              </a:rPr>
              <a:t>checks</a:t>
            </a:r>
            <a:endParaRPr lang="cs-CZ" sz="1400" b="1" dirty="0">
              <a:solidFill>
                <a:schemeClr val="bg1"/>
              </a:solidFill>
              <a:latin typeface="Helvetica" pitchFamily="34" charset="0"/>
            </a:endParaRPr>
          </a:p>
        </p:txBody>
      </p:sp>
      <p:sp>
        <p:nvSpPr>
          <p:cNvPr id="42018" name="Line 2082"/>
          <p:cNvSpPr>
            <a:spLocks noChangeShapeType="1"/>
          </p:cNvSpPr>
          <p:nvPr/>
        </p:nvSpPr>
        <p:spPr bwMode="auto">
          <a:xfrm>
            <a:off x="6148705" y="1512253"/>
            <a:ext cx="53467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104306" tIns="52153" rIns="104306" bIns="52153"/>
          <a:lstStyle/>
          <a:p>
            <a:endParaRPr lang="cs-CZ"/>
          </a:p>
        </p:txBody>
      </p:sp>
      <p:sp>
        <p:nvSpPr>
          <p:cNvPr id="42019" name="Line 2083"/>
          <p:cNvSpPr>
            <a:spLocks noChangeShapeType="1"/>
          </p:cNvSpPr>
          <p:nvPr/>
        </p:nvSpPr>
        <p:spPr bwMode="auto">
          <a:xfrm>
            <a:off x="7930938" y="1512253"/>
            <a:ext cx="445558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104306" tIns="52153" rIns="104306" bIns="52153"/>
          <a:lstStyle/>
          <a:p>
            <a:endParaRPr lang="cs-CZ"/>
          </a:p>
        </p:txBody>
      </p:sp>
      <p:sp>
        <p:nvSpPr>
          <p:cNvPr id="42020" name="Text Box 2084"/>
          <p:cNvSpPr txBox="1">
            <a:spLocks noChangeArrowheads="1"/>
          </p:cNvSpPr>
          <p:nvPr/>
        </p:nvSpPr>
        <p:spPr bwMode="auto">
          <a:xfrm>
            <a:off x="623782" y="4368730"/>
            <a:ext cx="5970482" cy="320768"/>
          </a:xfrm>
          <a:prstGeom prst="rect">
            <a:avLst/>
          </a:prstGeom>
          <a:noFill/>
          <a:ln w="28575">
            <a:solidFill>
              <a:srgbClr val="FF66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04306" tIns="52153" rIns="104306" bIns="52153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400" b="1">
                <a:solidFill>
                  <a:srgbClr val="FFCC00"/>
                </a:solidFill>
                <a:latin typeface="Helvetica" pitchFamily="34" charset="0"/>
              </a:rPr>
              <a:t>Primarily checked data by the Instat-Desk, Instat-Online</a:t>
            </a:r>
          </a:p>
        </p:txBody>
      </p:sp>
      <p:grpSp>
        <p:nvGrpSpPr>
          <p:cNvPr id="9" name="Group 2085"/>
          <p:cNvGrpSpPr>
            <a:grpSpLocks/>
          </p:cNvGrpSpPr>
          <p:nvPr/>
        </p:nvGrpSpPr>
        <p:grpSpPr bwMode="auto">
          <a:xfrm>
            <a:off x="1425787" y="5880983"/>
            <a:ext cx="4366472" cy="840140"/>
            <a:chOff x="768" y="3360"/>
            <a:chExt cx="2352" cy="480"/>
          </a:xfrm>
        </p:grpSpPr>
        <p:sp>
          <p:nvSpPr>
            <p:cNvPr id="15432" name="AutoShape 2086"/>
            <p:cNvSpPr>
              <a:spLocks noChangeArrowheads="1"/>
            </p:cNvSpPr>
            <p:nvPr/>
          </p:nvSpPr>
          <p:spPr bwMode="auto">
            <a:xfrm>
              <a:off x="768" y="3600"/>
              <a:ext cx="912" cy="96"/>
            </a:xfrm>
            <a:prstGeom prst="flowChartProcess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cs-CZ" sz="1400" b="1" dirty="0" err="1">
                  <a:solidFill>
                    <a:srgbClr val="FFCC00"/>
                  </a:solidFill>
                  <a:latin typeface="Helvetica" pitchFamily="34" charset="0"/>
                </a:rPr>
                <a:t>Paper</a:t>
              </a:r>
              <a:r>
                <a:rPr lang="cs-CZ" sz="1400" b="1" dirty="0">
                  <a:solidFill>
                    <a:srgbClr val="FFCC00"/>
                  </a:solidFill>
                  <a:latin typeface="Helvetica" pitchFamily="34" charset="0"/>
                </a:rPr>
                <a:t> </a:t>
              </a:r>
              <a:r>
                <a:rPr lang="cs-CZ" sz="1400" b="1" dirty="0" err="1">
                  <a:solidFill>
                    <a:srgbClr val="FFCC00"/>
                  </a:solidFill>
                  <a:latin typeface="Helvetica" pitchFamily="34" charset="0"/>
                </a:rPr>
                <a:t>declarations</a:t>
              </a:r>
              <a:endParaRPr lang="cs-CZ" sz="1400" b="1" dirty="0">
                <a:solidFill>
                  <a:srgbClr val="FFCC00"/>
                </a:solidFill>
                <a:latin typeface="Helvetica" pitchFamily="34" charset="0"/>
              </a:endParaRPr>
            </a:p>
          </p:txBody>
        </p:sp>
        <p:sp>
          <p:nvSpPr>
            <p:cNvPr id="15433" name="Line 2087"/>
            <p:cNvSpPr>
              <a:spLocks noChangeShapeType="1"/>
            </p:cNvSpPr>
            <p:nvPr/>
          </p:nvSpPr>
          <p:spPr bwMode="auto">
            <a:xfrm flipV="1">
              <a:off x="912" y="3696"/>
              <a:ext cx="0" cy="144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5434" name="Line 2088"/>
            <p:cNvSpPr>
              <a:spLocks noChangeShapeType="1"/>
            </p:cNvSpPr>
            <p:nvPr/>
          </p:nvSpPr>
          <p:spPr bwMode="auto">
            <a:xfrm flipV="1">
              <a:off x="912" y="3360"/>
              <a:ext cx="0" cy="192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5435" name="Line 2089"/>
            <p:cNvSpPr>
              <a:spLocks noChangeShapeType="1"/>
            </p:cNvSpPr>
            <p:nvPr/>
          </p:nvSpPr>
          <p:spPr bwMode="auto">
            <a:xfrm flipV="1">
              <a:off x="1440" y="3696"/>
              <a:ext cx="0" cy="144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5436" name="Line 2090"/>
            <p:cNvSpPr>
              <a:spLocks noChangeShapeType="1"/>
            </p:cNvSpPr>
            <p:nvPr/>
          </p:nvSpPr>
          <p:spPr bwMode="auto">
            <a:xfrm flipH="1" flipV="1">
              <a:off x="1440" y="3360"/>
              <a:ext cx="0" cy="192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5437" name="AutoShape 2091"/>
            <p:cNvSpPr>
              <a:spLocks noChangeArrowheads="1"/>
            </p:cNvSpPr>
            <p:nvPr/>
          </p:nvSpPr>
          <p:spPr bwMode="auto">
            <a:xfrm>
              <a:off x="2208" y="3600"/>
              <a:ext cx="912" cy="96"/>
            </a:xfrm>
            <a:prstGeom prst="flowChartProcess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cs-CZ" sz="1400" b="1">
                  <a:solidFill>
                    <a:srgbClr val="FFCC00"/>
                  </a:solidFill>
                  <a:latin typeface="Helvetica" pitchFamily="34" charset="0"/>
                </a:rPr>
                <a:t>Paper declarations</a:t>
              </a:r>
            </a:p>
          </p:txBody>
        </p:sp>
        <p:sp>
          <p:nvSpPr>
            <p:cNvPr id="15438" name="Line 2092"/>
            <p:cNvSpPr>
              <a:spLocks noChangeShapeType="1"/>
            </p:cNvSpPr>
            <p:nvPr/>
          </p:nvSpPr>
          <p:spPr bwMode="auto">
            <a:xfrm flipV="1">
              <a:off x="2448" y="3696"/>
              <a:ext cx="0" cy="144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5439" name="Line 2093"/>
            <p:cNvSpPr>
              <a:spLocks noChangeShapeType="1"/>
            </p:cNvSpPr>
            <p:nvPr/>
          </p:nvSpPr>
          <p:spPr bwMode="auto">
            <a:xfrm flipV="1">
              <a:off x="2448" y="3360"/>
              <a:ext cx="0" cy="192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5440" name="Line 2094"/>
            <p:cNvSpPr>
              <a:spLocks noChangeShapeType="1"/>
            </p:cNvSpPr>
            <p:nvPr/>
          </p:nvSpPr>
          <p:spPr bwMode="auto">
            <a:xfrm flipV="1">
              <a:off x="2928" y="3696"/>
              <a:ext cx="0" cy="144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5441" name="Line 2095"/>
            <p:cNvSpPr>
              <a:spLocks noChangeShapeType="1"/>
            </p:cNvSpPr>
            <p:nvPr/>
          </p:nvSpPr>
          <p:spPr bwMode="auto">
            <a:xfrm flipH="1" flipV="1">
              <a:off x="2928" y="3360"/>
              <a:ext cx="0" cy="192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10" name="Group 2096"/>
          <p:cNvGrpSpPr>
            <a:grpSpLocks/>
          </p:cNvGrpSpPr>
          <p:nvPr/>
        </p:nvGrpSpPr>
        <p:grpSpPr bwMode="auto">
          <a:xfrm>
            <a:off x="2049568" y="3864645"/>
            <a:ext cx="2940685" cy="1428239"/>
            <a:chOff x="1104" y="2208"/>
            <a:chExt cx="1584" cy="816"/>
          </a:xfrm>
        </p:grpSpPr>
        <p:sp>
          <p:nvSpPr>
            <p:cNvPr id="15428" name="Line 2097"/>
            <p:cNvSpPr>
              <a:spLocks noChangeShapeType="1"/>
            </p:cNvSpPr>
            <p:nvPr/>
          </p:nvSpPr>
          <p:spPr bwMode="auto">
            <a:xfrm flipV="1">
              <a:off x="1104" y="2208"/>
              <a:ext cx="0" cy="24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5429" name="Line 2098"/>
            <p:cNvSpPr>
              <a:spLocks noChangeShapeType="1"/>
            </p:cNvSpPr>
            <p:nvPr/>
          </p:nvSpPr>
          <p:spPr bwMode="auto">
            <a:xfrm flipV="1">
              <a:off x="2688" y="2208"/>
              <a:ext cx="0" cy="24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5430" name="Line 2099"/>
            <p:cNvSpPr>
              <a:spLocks noChangeShapeType="1"/>
            </p:cNvSpPr>
            <p:nvPr/>
          </p:nvSpPr>
          <p:spPr bwMode="auto">
            <a:xfrm flipV="1">
              <a:off x="2688" y="2736"/>
              <a:ext cx="0" cy="288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5431" name="Line 2100"/>
            <p:cNvSpPr>
              <a:spLocks noChangeShapeType="1"/>
            </p:cNvSpPr>
            <p:nvPr/>
          </p:nvSpPr>
          <p:spPr bwMode="auto">
            <a:xfrm flipV="1">
              <a:off x="1104" y="2736"/>
              <a:ext cx="0" cy="288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11" name="Group 2101"/>
          <p:cNvGrpSpPr>
            <a:grpSpLocks/>
          </p:cNvGrpSpPr>
          <p:nvPr/>
        </p:nvGrpSpPr>
        <p:grpSpPr bwMode="auto">
          <a:xfrm>
            <a:off x="802005" y="3864646"/>
            <a:ext cx="5614035" cy="2856477"/>
            <a:chOff x="432" y="2208"/>
            <a:chExt cx="3024" cy="1632"/>
          </a:xfrm>
        </p:grpSpPr>
        <p:sp>
          <p:nvSpPr>
            <p:cNvPr id="15422" name="Line 2102"/>
            <p:cNvSpPr>
              <a:spLocks noChangeShapeType="1"/>
            </p:cNvSpPr>
            <p:nvPr/>
          </p:nvSpPr>
          <p:spPr bwMode="auto">
            <a:xfrm flipV="1">
              <a:off x="1920" y="2736"/>
              <a:ext cx="0" cy="1104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5423" name="Line 2103"/>
            <p:cNvSpPr>
              <a:spLocks noChangeShapeType="1"/>
            </p:cNvSpPr>
            <p:nvPr/>
          </p:nvSpPr>
          <p:spPr bwMode="auto">
            <a:xfrm flipV="1">
              <a:off x="3456" y="2736"/>
              <a:ext cx="0" cy="1104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5424" name="Line 2104"/>
            <p:cNvSpPr>
              <a:spLocks noChangeShapeType="1"/>
            </p:cNvSpPr>
            <p:nvPr/>
          </p:nvSpPr>
          <p:spPr bwMode="auto">
            <a:xfrm flipV="1">
              <a:off x="432" y="2736"/>
              <a:ext cx="0" cy="1104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5425" name="Line 2105"/>
            <p:cNvSpPr>
              <a:spLocks noChangeShapeType="1"/>
            </p:cNvSpPr>
            <p:nvPr/>
          </p:nvSpPr>
          <p:spPr bwMode="auto">
            <a:xfrm flipV="1">
              <a:off x="3456" y="2208"/>
              <a:ext cx="0" cy="24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5426" name="Line 2106"/>
            <p:cNvSpPr>
              <a:spLocks noChangeShapeType="1"/>
            </p:cNvSpPr>
            <p:nvPr/>
          </p:nvSpPr>
          <p:spPr bwMode="auto">
            <a:xfrm flipV="1">
              <a:off x="1920" y="2208"/>
              <a:ext cx="0" cy="24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5427" name="Line 2107"/>
            <p:cNvSpPr>
              <a:spLocks noChangeShapeType="1"/>
            </p:cNvSpPr>
            <p:nvPr/>
          </p:nvSpPr>
          <p:spPr bwMode="auto">
            <a:xfrm flipV="1">
              <a:off x="432" y="2208"/>
              <a:ext cx="0" cy="24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12" name="Group 2108"/>
          <p:cNvGrpSpPr>
            <a:grpSpLocks/>
          </p:cNvGrpSpPr>
          <p:nvPr/>
        </p:nvGrpSpPr>
        <p:grpSpPr bwMode="auto">
          <a:xfrm>
            <a:off x="0" y="5376894"/>
            <a:ext cx="3742690" cy="537339"/>
            <a:chOff x="0" y="3072"/>
            <a:chExt cx="2016" cy="307"/>
          </a:xfrm>
        </p:grpSpPr>
        <p:sp>
          <p:nvSpPr>
            <p:cNvPr id="15417" name="Line 2109"/>
            <p:cNvSpPr>
              <a:spLocks noChangeShapeType="1"/>
            </p:cNvSpPr>
            <p:nvPr/>
          </p:nvSpPr>
          <p:spPr bwMode="auto">
            <a:xfrm flipH="1">
              <a:off x="0" y="3072"/>
              <a:ext cx="576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5418" name="Line 2110"/>
            <p:cNvSpPr>
              <a:spLocks noChangeShapeType="1"/>
            </p:cNvSpPr>
            <p:nvPr/>
          </p:nvSpPr>
          <p:spPr bwMode="auto">
            <a:xfrm flipH="1">
              <a:off x="0" y="3360"/>
              <a:ext cx="576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5419" name="Text Box 2111"/>
            <p:cNvSpPr txBox="1">
              <a:spLocks noChangeArrowheads="1"/>
            </p:cNvSpPr>
            <p:nvPr/>
          </p:nvSpPr>
          <p:spPr bwMode="auto">
            <a:xfrm>
              <a:off x="0" y="3120"/>
              <a:ext cx="528" cy="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tIns="10800" rIns="36000" bIns="1080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sz="1400" b="1">
                  <a:solidFill>
                    <a:srgbClr val="FFCC00"/>
                  </a:solidFill>
                  <a:latin typeface="Helvetica" pitchFamily="34" charset="0"/>
                </a:rPr>
                <a:t>Primary checks</a:t>
              </a:r>
            </a:p>
          </p:txBody>
        </p:sp>
        <p:sp>
          <p:nvSpPr>
            <p:cNvPr id="15420" name="Line 2112"/>
            <p:cNvSpPr>
              <a:spLocks noChangeShapeType="1"/>
            </p:cNvSpPr>
            <p:nvPr/>
          </p:nvSpPr>
          <p:spPr bwMode="auto">
            <a:xfrm flipH="1">
              <a:off x="1824" y="3072"/>
              <a:ext cx="192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5421" name="Line 2113"/>
            <p:cNvSpPr>
              <a:spLocks noChangeShapeType="1"/>
            </p:cNvSpPr>
            <p:nvPr/>
          </p:nvSpPr>
          <p:spPr bwMode="auto">
            <a:xfrm flipH="1">
              <a:off x="1824" y="3360"/>
              <a:ext cx="192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13" name="Group 2114"/>
          <p:cNvGrpSpPr>
            <a:grpSpLocks/>
          </p:cNvGrpSpPr>
          <p:nvPr/>
        </p:nvGrpSpPr>
        <p:grpSpPr bwMode="auto">
          <a:xfrm>
            <a:off x="8020050" y="3544343"/>
            <a:ext cx="2495127" cy="252042"/>
            <a:chOff x="4416" y="2016"/>
            <a:chExt cx="1344" cy="144"/>
          </a:xfrm>
          <a:solidFill>
            <a:srgbClr val="00B050"/>
          </a:solidFill>
        </p:grpSpPr>
        <p:sp>
          <p:nvSpPr>
            <p:cNvPr id="15414" name="Rectangle 2115"/>
            <p:cNvSpPr>
              <a:spLocks noChangeArrowheads="1"/>
            </p:cNvSpPr>
            <p:nvPr/>
          </p:nvSpPr>
          <p:spPr bwMode="auto">
            <a:xfrm>
              <a:off x="4416" y="2016"/>
              <a:ext cx="384" cy="144"/>
            </a:xfrm>
            <a:prstGeom prst="rect">
              <a:avLst/>
            </a:prstGeom>
            <a:grpFill/>
            <a:ln w="25400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cs-CZ" sz="1400" b="1">
                  <a:solidFill>
                    <a:schemeClr val="bg1"/>
                  </a:solidFill>
                  <a:latin typeface="Helvetica" pitchFamily="34" charset="0"/>
                </a:rPr>
                <a:t>User</a:t>
              </a:r>
            </a:p>
          </p:txBody>
        </p:sp>
        <p:sp>
          <p:nvSpPr>
            <p:cNvPr id="15415" name="Rectangle 2116"/>
            <p:cNvSpPr>
              <a:spLocks noChangeArrowheads="1"/>
            </p:cNvSpPr>
            <p:nvPr/>
          </p:nvSpPr>
          <p:spPr bwMode="auto">
            <a:xfrm>
              <a:off x="4896" y="2016"/>
              <a:ext cx="384" cy="144"/>
            </a:xfrm>
            <a:prstGeom prst="rect">
              <a:avLst/>
            </a:prstGeom>
            <a:grpFill/>
            <a:ln w="25400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cs-CZ" sz="1400" b="1">
                  <a:solidFill>
                    <a:schemeClr val="bg1"/>
                  </a:solidFill>
                  <a:latin typeface="Helvetica" pitchFamily="34" charset="0"/>
                </a:rPr>
                <a:t>User</a:t>
              </a:r>
            </a:p>
          </p:txBody>
        </p:sp>
        <p:sp>
          <p:nvSpPr>
            <p:cNvPr id="15416" name="Rectangle 2117"/>
            <p:cNvSpPr>
              <a:spLocks noChangeArrowheads="1"/>
            </p:cNvSpPr>
            <p:nvPr/>
          </p:nvSpPr>
          <p:spPr bwMode="auto">
            <a:xfrm>
              <a:off x="5376" y="2016"/>
              <a:ext cx="384" cy="144"/>
            </a:xfrm>
            <a:prstGeom prst="rect">
              <a:avLst/>
            </a:prstGeom>
            <a:grpFill/>
            <a:ln w="25400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cs-CZ" sz="1400" b="1">
                  <a:solidFill>
                    <a:schemeClr val="bg1"/>
                  </a:solidFill>
                  <a:latin typeface="Helvetica" pitchFamily="34" charset="0"/>
                </a:rPr>
                <a:t>User</a:t>
              </a:r>
            </a:p>
          </p:txBody>
        </p:sp>
      </p:grpSp>
      <p:grpSp>
        <p:nvGrpSpPr>
          <p:cNvPr id="14" name="Group 2118"/>
          <p:cNvGrpSpPr>
            <a:grpSpLocks/>
          </p:cNvGrpSpPr>
          <p:nvPr/>
        </p:nvGrpSpPr>
        <p:grpSpPr bwMode="auto">
          <a:xfrm>
            <a:off x="445559" y="6805137"/>
            <a:ext cx="6059593" cy="756126"/>
            <a:chOff x="240" y="3888"/>
            <a:chExt cx="3264" cy="432"/>
          </a:xfrm>
        </p:grpSpPr>
        <p:sp>
          <p:nvSpPr>
            <p:cNvPr id="15409" name="Rectangle 2119"/>
            <p:cNvSpPr>
              <a:spLocks noChangeArrowheads="1"/>
            </p:cNvSpPr>
            <p:nvPr/>
          </p:nvSpPr>
          <p:spPr bwMode="auto">
            <a:xfrm>
              <a:off x="816" y="3888"/>
              <a:ext cx="192" cy="144"/>
            </a:xfrm>
            <a:prstGeom prst="rect">
              <a:avLst/>
            </a:prstGeom>
            <a:solidFill>
              <a:srgbClr val="00B050"/>
            </a:solidFill>
            <a:ln w="25400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cs-CZ" sz="1400" b="1" dirty="0">
                  <a:solidFill>
                    <a:schemeClr val="bg1"/>
                  </a:solidFill>
                  <a:latin typeface="Helvetica" pitchFamily="34" charset="0"/>
                </a:rPr>
                <a:t>PSI</a:t>
              </a:r>
            </a:p>
          </p:txBody>
        </p:sp>
        <p:sp>
          <p:nvSpPr>
            <p:cNvPr id="15410" name="Rectangle 2120"/>
            <p:cNvSpPr>
              <a:spLocks noChangeArrowheads="1"/>
            </p:cNvSpPr>
            <p:nvPr/>
          </p:nvSpPr>
          <p:spPr bwMode="auto">
            <a:xfrm>
              <a:off x="1344" y="3888"/>
              <a:ext cx="192" cy="144"/>
            </a:xfrm>
            <a:prstGeom prst="rect">
              <a:avLst/>
            </a:prstGeom>
            <a:solidFill>
              <a:srgbClr val="00B050"/>
            </a:solidFill>
            <a:ln w="25400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cs-CZ" sz="1400" b="1" dirty="0">
                  <a:solidFill>
                    <a:schemeClr val="bg1"/>
                  </a:solidFill>
                  <a:latin typeface="Helvetica" pitchFamily="34" charset="0"/>
                </a:rPr>
                <a:t>PSI</a:t>
              </a:r>
            </a:p>
          </p:txBody>
        </p:sp>
        <p:sp>
          <p:nvSpPr>
            <p:cNvPr id="15411" name="Rectangle 2121"/>
            <p:cNvSpPr>
              <a:spLocks noChangeArrowheads="1"/>
            </p:cNvSpPr>
            <p:nvPr/>
          </p:nvSpPr>
          <p:spPr bwMode="auto">
            <a:xfrm>
              <a:off x="2352" y="3888"/>
              <a:ext cx="192" cy="144"/>
            </a:xfrm>
            <a:prstGeom prst="rect">
              <a:avLst/>
            </a:prstGeom>
            <a:solidFill>
              <a:srgbClr val="00B050"/>
            </a:solidFill>
            <a:ln w="25400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cs-CZ" sz="1400" b="1" dirty="0">
                  <a:solidFill>
                    <a:schemeClr val="bg1"/>
                  </a:solidFill>
                  <a:latin typeface="Helvetica" pitchFamily="34" charset="0"/>
                </a:rPr>
                <a:t>PSI</a:t>
              </a:r>
            </a:p>
          </p:txBody>
        </p:sp>
        <p:sp>
          <p:nvSpPr>
            <p:cNvPr id="15412" name="Rectangle 2122"/>
            <p:cNvSpPr>
              <a:spLocks noChangeArrowheads="1"/>
            </p:cNvSpPr>
            <p:nvPr/>
          </p:nvSpPr>
          <p:spPr bwMode="auto">
            <a:xfrm>
              <a:off x="2832" y="3888"/>
              <a:ext cx="192" cy="144"/>
            </a:xfrm>
            <a:prstGeom prst="rect">
              <a:avLst/>
            </a:prstGeom>
            <a:solidFill>
              <a:srgbClr val="00B050"/>
            </a:solidFill>
            <a:ln w="25400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cs-CZ" sz="1400" b="1" dirty="0">
                  <a:solidFill>
                    <a:schemeClr val="bg1"/>
                  </a:solidFill>
                  <a:latin typeface="Helvetica" pitchFamily="34" charset="0"/>
                </a:rPr>
                <a:t>PSI</a:t>
              </a:r>
            </a:p>
          </p:txBody>
        </p:sp>
        <p:sp>
          <p:nvSpPr>
            <p:cNvPr id="15413" name="Rectangle 2123"/>
            <p:cNvSpPr>
              <a:spLocks noChangeArrowheads="1"/>
            </p:cNvSpPr>
            <p:nvPr/>
          </p:nvSpPr>
          <p:spPr bwMode="auto">
            <a:xfrm>
              <a:off x="240" y="4128"/>
              <a:ext cx="3264" cy="192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cs-CZ" sz="1400" b="1" dirty="0">
                  <a:solidFill>
                    <a:schemeClr val="bg1"/>
                  </a:solidFill>
                  <a:latin typeface="Helvetica" pitchFamily="34" charset="0"/>
                </a:rPr>
                <a:t>PSI = Provider </a:t>
              </a:r>
              <a:r>
                <a:rPr lang="cs-CZ" sz="1400" b="1" dirty="0" err="1">
                  <a:solidFill>
                    <a:schemeClr val="bg1"/>
                  </a:solidFill>
                  <a:latin typeface="Helvetica" pitchFamily="34" charset="0"/>
                </a:rPr>
                <a:t>of</a:t>
              </a:r>
              <a:r>
                <a:rPr lang="cs-CZ" sz="1400" b="1" dirty="0">
                  <a:solidFill>
                    <a:schemeClr val="bg1"/>
                  </a:solidFill>
                  <a:latin typeface="Helvetica" pitchFamily="34" charset="0"/>
                </a:rPr>
                <a:t> </a:t>
              </a:r>
              <a:r>
                <a:rPr lang="cs-CZ" sz="1400" b="1" dirty="0" err="1">
                  <a:solidFill>
                    <a:schemeClr val="bg1"/>
                  </a:solidFill>
                  <a:latin typeface="Helvetica" pitchFamily="34" charset="0"/>
                </a:rPr>
                <a:t>statistical</a:t>
              </a:r>
              <a:r>
                <a:rPr lang="cs-CZ" sz="1400" b="1" dirty="0">
                  <a:solidFill>
                    <a:schemeClr val="bg1"/>
                  </a:solidFill>
                  <a:latin typeface="Helvetica" pitchFamily="34" charset="0"/>
                </a:rPr>
                <a:t> </a:t>
              </a:r>
              <a:r>
                <a:rPr lang="cs-CZ" sz="1400" b="1" dirty="0" err="1">
                  <a:solidFill>
                    <a:schemeClr val="bg1"/>
                  </a:solidFill>
                  <a:latin typeface="Helvetica" pitchFamily="34" charset="0"/>
                </a:rPr>
                <a:t>information</a:t>
              </a:r>
              <a:endParaRPr lang="cs-CZ" sz="1400" b="1" dirty="0">
                <a:solidFill>
                  <a:schemeClr val="bg1"/>
                </a:solidFill>
                <a:latin typeface="Helvetica" pitchFamily="34" charset="0"/>
              </a:endParaRPr>
            </a:p>
          </p:txBody>
        </p:sp>
      </p:grpSp>
      <p:grpSp>
        <p:nvGrpSpPr>
          <p:cNvPr id="15" name="Group 2124"/>
          <p:cNvGrpSpPr>
            <a:grpSpLocks/>
          </p:cNvGrpSpPr>
          <p:nvPr/>
        </p:nvGrpSpPr>
        <p:grpSpPr bwMode="auto">
          <a:xfrm>
            <a:off x="6059593" y="3864645"/>
            <a:ext cx="0" cy="1428239"/>
            <a:chOff x="3264" y="2208"/>
            <a:chExt cx="0" cy="816"/>
          </a:xfrm>
        </p:grpSpPr>
        <p:sp>
          <p:nvSpPr>
            <p:cNvPr id="15407" name="Line 2125"/>
            <p:cNvSpPr>
              <a:spLocks noChangeShapeType="1"/>
            </p:cNvSpPr>
            <p:nvPr/>
          </p:nvSpPr>
          <p:spPr bwMode="auto">
            <a:xfrm flipV="1">
              <a:off x="3264" y="2736"/>
              <a:ext cx="0" cy="288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5408" name="Line 2126"/>
            <p:cNvSpPr>
              <a:spLocks noChangeShapeType="1"/>
            </p:cNvSpPr>
            <p:nvPr/>
          </p:nvSpPr>
          <p:spPr bwMode="auto">
            <a:xfrm flipV="1">
              <a:off x="3264" y="2208"/>
              <a:ext cx="0" cy="240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16" name="Group 2127"/>
          <p:cNvGrpSpPr>
            <a:grpSpLocks/>
          </p:cNvGrpSpPr>
          <p:nvPr/>
        </p:nvGrpSpPr>
        <p:grpSpPr bwMode="auto">
          <a:xfrm>
            <a:off x="5881370" y="3864645"/>
            <a:ext cx="0" cy="1428239"/>
            <a:chOff x="3168" y="2208"/>
            <a:chExt cx="0" cy="816"/>
          </a:xfrm>
        </p:grpSpPr>
        <p:sp>
          <p:nvSpPr>
            <p:cNvPr id="15405" name="Line 2128"/>
            <p:cNvSpPr>
              <a:spLocks noChangeShapeType="1"/>
            </p:cNvSpPr>
            <p:nvPr/>
          </p:nvSpPr>
          <p:spPr bwMode="auto">
            <a:xfrm flipV="1">
              <a:off x="3168" y="2208"/>
              <a:ext cx="0" cy="240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5406" name="Line 2129"/>
            <p:cNvSpPr>
              <a:spLocks noChangeShapeType="1"/>
            </p:cNvSpPr>
            <p:nvPr/>
          </p:nvSpPr>
          <p:spPr bwMode="auto">
            <a:xfrm>
              <a:off x="3168" y="2736"/>
              <a:ext cx="0" cy="288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42066" name="Line 2130"/>
          <p:cNvSpPr>
            <a:spLocks noChangeShapeType="1"/>
          </p:cNvSpPr>
          <p:nvPr/>
        </p:nvSpPr>
        <p:spPr bwMode="auto">
          <a:xfrm>
            <a:off x="6059593" y="5880983"/>
            <a:ext cx="267335" cy="840140"/>
          </a:xfrm>
          <a:prstGeom prst="line">
            <a:avLst/>
          </a:prstGeom>
          <a:noFill/>
          <a:ln w="25400">
            <a:solidFill>
              <a:srgbClr val="FFFFFF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104306" tIns="52153" rIns="104306" bIns="52153"/>
          <a:lstStyle/>
          <a:p>
            <a:endParaRPr lang="cs-CZ"/>
          </a:p>
        </p:txBody>
      </p:sp>
      <p:sp>
        <p:nvSpPr>
          <p:cNvPr id="42067" name="Line 2131"/>
          <p:cNvSpPr>
            <a:spLocks noChangeShapeType="1"/>
          </p:cNvSpPr>
          <p:nvPr/>
        </p:nvSpPr>
        <p:spPr bwMode="auto">
          <a:xfrm flipH="1" flipV="1">
            <a:off x="5881370" y="5880983"/>
            <a:ext cx="267335" cy="840140"/>
          </a:xfrm>
          <a:prstGeom prst="line">
            <a:avLst/>
          </a:prstGeom>
          <a:noFill/>
          <a:ln w="25400">
            <a:solidFill>
              <a:srgbClr val="FFFFFF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104306" tIns="52153" rIns="104306" bIns="52153"/>
          <a:lstStyle/>
          <a:p>
            <a:endParaRPr lang="cs-CZ"/>
          </a:p>
        </p:txBody>
      </p:sp>
      <p:grpSp>
        <p:nvGrpSpPr>
          <p:cNvPr id="17" name="Group 2132"/>
          <p:cNvGrpSpPr>
            <a:grpSpLocks/>
          </p:cNvGrpSpPr>
          <p:nvPr/>
        </p:nvGrpSpPr>
        <p:grpSpPr bwMode="auto">
          <a:xfrm>
            <a:off x="5257588" y="5880983"/>
            <a:ext cx="0" cy="840140"/>
            <a:chOff x="2832" y="3360"/>
            <a:chExt cx="0" cy="480"/>
          </a:xfrm>
        </p:grpSpPr>
        <p:sp>
          <p:nvSpPr>
            <p:cNvPr id="15403" name="Line 2133"/>
            <p:cNvSpPr>
              <a:spLocks noChangeShapeType="1"/>
            </p:cNvSpPr>
            <p:nvPr/>
          </p:nvSpPr>
          <p:spPr bwMode="auto">
            <a:xfrm flipV="1">
              <a:off x="2832" y="3696"/>
              <a:ext cx="0" cy="144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5404" name="Line 2134"/>
            <p:cNvSpPr>
              <a:spLocks noChangeShapeType="1"/>
            </p:cNvSpPr>
            <p:nvPr/>
          </p:nvSpPr>
          <p:spPr bwMode="auto">
            <a:xfrm flipV="1">
              <a:off x="2832" y="3360"/>
              <a:ext cx="0" cy="192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18" name="Group 2135"/>
          <p:cNvGrpSpPr>
            <a:grpSpLocks/>
          </p:cNvGrpSpPr>
          <p:nvPr/>
        </p:nvGrpSpPr>
        <p:grpSpPr bwMode="auto">
          <a:xfrm>
            <a:off x="4366472" y="5880983"/>
            <a:ext cx="0" cy="840140"/>
            <a:chOff x="2352" y="3360"/>
            <a:chExt cx="0" cy="480"/>
          </a:xfrm>
        </p:grpSpPr>
        <p:sp>
          <p:nvSpPr>
            <p:cNvPr id="15401" name="Line 2136"/>
            <p:cNvSpPr>
              <a:spLocks noChangeShapeType="1"/>
            </p:cNvSpPr>
            <p:nvPr/>
          </p:nvSpPr>
          <p:spPr bwMode="auto">
            <a:xfrm flipV="1">
              <a:off x="2352" y="3360"/>
              <a:ext cx="0" cy="192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5402" name="Line 2137"/>
            <p:cNvSpPr>
              <a:spLocks noChangeShapeType="1"/>
            </p:cNvSpPr>
            <p:nvPr/>
          </p:nvSpPr>
          <p:spPr bwMode="auto">
            <a:xfrm flipV="1">
              <a:off x="2352" y="3696"/>
              <a:ext cx="0" cy="144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19" name="Group 2138"/>
          <p:cNvGrpSpPr>
            <a:grpSpLocks/>
          </p:cNvGrpSpPr>
          <p:nvPr/>
        </p:nvGrpSpPr>
        <p:grpSpPr bwMode="auto">
          <a:xfrm>
            <a:off x="4722918" y="5964997"/>
            <a:ext cx="0" cy="840140"/>
            <a:chOff x="2544" y="3408"/>
            <a:chExt cx="0" cy="480"/>
          </a:xfrm>
        </p:grpSpPr>
        <p:sp>
          <p:nvSpPr>
            <p:cNvPr id="15399" name="Line 2139"/>
            <p:cNvSpPr>
              <a:spLocks noChangeShapeType="1"/>
            </p:cNvSpPr>
            <p:nvPr/>
          </p:nvSpPr>
          <p:spPr bwMode="auto">
            <a:xfrm flipV="1">
              <a:off x="2544" y="3408"/>
              <a:ext cx="0" cy="144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5400" name="Line 2140"/>
            <p:cNvSpPr>
              <a:spLocks noChangeShapeType="1"/>
            </p:cNvSpPr>
            <p:nvPr/>
          </p:nvSpPr>
          <p:spPr bwMode="auto">
            <a:xfrm>
              <a:off x="2544" y="3648"/>
              <a:ext cx="0" cy="240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20" name="Group 2141"/>
          <p:cNvGrpSpPr>
            <a:grpSpLocks/>
          </p:cNvGrpSpPr>
          <p:nvPr/>
        </p:nvGrpSpPr>
        <p:grpSpPr bwMode="auto">
          <a:xfrm>
            <a:off x="5614035" y="5964997"/>
            <a:ext cx="0" cy="840140"/>
            <a:chOff x="3024" y="3408"/>
            <a:chExt cx="0" cy="480"/>
          </a:xfrm>
        </p:grpSpPr>
        <p:sp>
          <p:nvSpPr>
            <p:cNvPr id="15397" name="Line 2142"/>
            <p:cNvSpPr>
              <a:spLocks noChangeShapeType="1"/>
            </p:cNvSpPr>
            <p:nvPr/>
          </p:nvSpPr>
          <p:spPr bwMode="auto">
            <a:xfrm>
              <a:off x="3024" y="3648"/>
              <a:ext cx="0" cy="240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5398" name="Line 2143"/>
            <p:cNvSpPr>
              <a:spLocks noChangeShapeType="1"/>
            </p:cNvSpPr>
            <p:nvPr/>
          </p:nvSpPr>
          <p:spPr bwMode="auto">
            <a:xfrm flipV="1">
              <a:off x="3024" y="3408"/>
              <a:ext cx="0" cy="144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42081" name="Rectangle 2145"/>
          <p:cNvSpPr>
            <a:spLocks noChangeArrowheads="1"/>
          </p:cNvSpPr>
          <p:nvPr/>
        </p:nvSpPr>
        <p:spPr bwMode="auto">
          <a:xfrm>
            <a:off x="7218045" y="4368730"/>
            <a:ext cx="2316903" cy="756126"/>
          </a:xfrm>
          <a:prstGeom prst="rect">
            <a:avLst/>
          </a:prstGeom>
          <a:solidFill>
            <a:srgbClr val="00B050"/>
          </a:solidFill>
          <a:ln w="50800">
            <a:solidFill>
              <a:srgbClr val="FF6600"/>
            </a:solidFill>
            <a:miter lim="800000"/>
            <a:headEnd/>
            <a:tailEnd/>
          </a:ln>
        </p:spPr>
        <p:txBody>
          <a:bodyPr wrap="none" lIns="104306" tIns="52153" rIns="104306" bIns="52153" anchor="ctr"/>
          <a:lstStyle/>
          <a:p>
            <a:pPr algn="ctr" eaLnBrk="0" hangingPunct="0"/>
            <a:r>
              <a:rPr lang="cs-CZ" sz="1400" b="1">
                <a:solidFill>
                  <a:schemeClr val="bg1"/>
                </a:solidFill>
                <a:latin typeface="Helvetica" pitchFamily="34" charset="0"/>
              </a:rPr>
              <a:t>CENTRAL FINANCE</a:t>
            </a:r>
          </a:p>
          <a:p>
            <a:pPr algn="ctr" eaLnBrk="0" hangingPunct="0"/>
            <a:r>
              <a:rPr lang="cs-CZ" sz="1400" b="1">
                <a:solidFill>
                  <a:schemeClr val="bg1"/>
                </a:solidFill>
                <a:latin typeface="Helvetica" pitchFamily="34" charset="0"/>
              </a:rPr>
              <a:t> AND TAX AUTHORITY</a:t>
            </a:r>
          </a:p>
        </p:txBody>
      </p:sp>
      <p:sp>
        <p:nvSpPr>
          <p:cNvPr id="42082" name="Line 2146"/>
          <p:cNvSpPr>
            <a:spLocks noChangeShapeType="1"/>
          </p:cNvSpPr>
          <p:nvPr/>
        </p:nvSpPr>
        <p:spPr bwMode="auto">
          <a:xfrm flipV="1">
            <a:off x="7752715" y="1932323"/>
            <a:ext cx="0" cy="2436407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104306" tIns="52153" rIns="104306" bIns="52153"/>
          <a:lstStyle/>
          <a:p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085467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2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2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2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2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2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2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8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20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20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3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2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2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8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20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20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03" presetID="2" presetClass="entr" presetSubtype="1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08" presetID="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2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2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13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2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2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118" presetID="2" presetClass="entr" presetSubtype="1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17500"/>
                            </p:stCondLst>
                            <p:childTnLst>
                              <p:par>
                                <p:cTn id="123" presetID="2" presetClass="entr" presetSubtype="4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128" presetID="2" presetClass="entr" presetSubtype="1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24500"/>
                            </p:stCondLst>
                            <p:childTnLst>
                              <p:par>
                                <p:cTn id="133" presetID="2" presetClass="entr" presetSubtype="4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28000"/>
                            </p:stCondLst>
                            <p:childTnLst>
                              <p:par>
                                <p:cTn id="138" presetID="2" presetClass="entr" presetSubtype="4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 nodeType="afterGroup">
                            <p:stCondLst>
                              <p:cond delay="31500"/>
                            </p:stCondLst>
                            <p:childTnLst>
                              <p:par>
                                <p:cTn id="143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42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42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 nodeType="afterGroup">
                            <p:stCondLst>
                              <p:cond delay="35000"/>
                            </p:stCondLst>
                            <p:childTnLst>
                              <p:par>
                                <p:cTn id="148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42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42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 nodeType="afterGroup">
                            <p:stCondLst>
                              <p:cond delay="36000"/>
                            </p:stCondLst>
                            <p:childTnLst>
                              <p:par>
                                <p:cTn id="153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420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420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42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42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42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42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 nodeType="clickPar">
                      <p:stCondLst>
                        <p:cond delay="indefinite"/>
                      </p:stCondLst>
                      <p:childTnLst>
                        <p:par>
                          <p:cTn id="1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420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42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41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41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 nodeType="clickPar">
                      <p:stCondLst>
                        <p:cond delay="indefinite"/>
                      </p:stCondLst>
                      <p:childTnLst>
                        <p:par>
                          <p:cTn id="1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 nodeType="clickPar">
                      <p:stCondLst>
                        <p:cond delay="indefinite"/>
                      </p:stCondLst>
                      <p:childTnLst>
                        <p:par>
                          <p:cTn id="1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animBg="1" autoUpdateAnimBg="0"/>
      <p:bldP spid="41988" grpId="0" animBg="1" autoUpdateAnimBg="0"/>
      <p:bldP spid="41989" grpId="0" animBg="1"/>
      <p:bldP spid="41997" grpId="0" animBg="1" autoUpdateAnimBg="0"/>
      <p:bldP spid="42008" grpId="0" autoUpdateAnimBg="0"/>
      <p:bldP spid="42009" grpId="0" animBg="1"/>
      <p:bldP spid="42010" grpId="0" animBg="1"/>
      <p:bldP spid="42014" grpId="0" animBg="1"/>
      <p:bldP spid="42015" grpId="0" animBg="1"/>
      <p:bldP spid="42016" grpId="0" autoUpdateAnimBg="0"/>
      <p:bldP spid="42017" grpId="0" animBg="1" autoUpdateAnimBg="0"/>
      <p:bldP spid="42018" grpId="0" animBg="1"/>
      <p:bldP spid="42019" grpId="0" animBg="1"/>
      <p:bldP spid="42020" grpId="0" animBg="1" autoUpdateAnimBg="0"/>
      <p:bldP spid="42066" grpId="0" animBg="1"/>
      <p:bldP spid="42067" grpId="0" animBg="1"/>
      <p:bldP spid="42081" grpId="0" animBg="1" autoUpdateAnimBg="0"/>
      <p:bldP spid="4208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>
          <a:xfrm>
            <a:off x="1260475" y="720725"/>
            <a:ext cx="8170863" cy="1187450"/>
          </a:xfrm>
        </p:spPr>
        <p:txBody>
          <a:bodyPr/>
          <a:lstStyle/>
          <a:p>
            <a:pPr algn="ctr" defTabSz="1042990" fontAlgn="auto">
              <a:spcAft>
                <a:spcPts val="0"/>
              </a:spcAft>
              <a:defRPr/>
            </a:pPr>
            <a:r>
              <a:rPr lang="cs-CZ" dirty="0" smtClean="0"/>
              <a:t>DATA PROCESSING INTRASTAT</a:t>
            </a:r>
            <a:endParaRPr lang="en-US" dirty="0" smtClean="0"/>
          </a:p>
          <a:p>
            <a:pPr defTabSz="1042990" fontAlgn="auto"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9219" name="Zástupný symbol pro text 4"/>
          <p:cNvSpPr>
            <a:spLocks noGrp="1"/>
          </p:cNvSpPr>
          <p:nvPr>
            <p:ph type="body" sz="quarter" idx="11"/>
          </p:nvPr>
        </p:nvSpPr>
        <p:spPr bwMode="auto">
          <a:xfrm>
            <a:off x="1260475" y="1979613"/>
            <a:ext cx="8170863" cy="4752975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Arial" charset="0"/>
                <a:cs typeface="Arial" charset="0"/>
              </a:rPr>
              <a:t>Checks done by CZSO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Arial" charset="0"/>
                <a:cs typeface="Arial" charset="0"/>
              </a:rPr>
              <a:t>Automatic data processing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Arial" charset="0"/>
                <a:cs typeface="Arial" charset="0"/>
              </a:rPr>
              <a:t>After every processing of data set of errors are sent </a:t>
            </a:r>
            <a:r>
              <a:rPr lang="en-US" dirty="0" smtClean="0">
                <a:latin typeface="Arial" charset="0"/>
                <a:cs typeface="Arial" charset="0"/>
              </a:rPr>
              <a:t>automatically</a:t>
            </a:r>
            <a:endParaRPr lang="en-US" dirty="0" smtClean="0">
              <a:latin typeface="Arial" charset="0"/>
              <a:cs typeface="Arial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Arial" charset="0"/>
                <a:cs typeface="Arial" charset="0"/>
              </a:rPr>
              <a:t>Error reports are sent to the regional customs units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Arial" charset="0"/>
                <a:cs typeface="Arial" charset="0"/>
              </a:rPr>
              <a:t>The data are subsequently checked in CZSO on detailed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1792" y="1351739"/>
            <a:ext cx="9445837" cy="5040842"/>
          </a:xfrm>
        </p:spPr>
        <p:txBody>
          <a:bodyPr/>
          <a:lstStyle/>
          <a:p>
            <a:pPr marL="0" indent="0" defTabSz="1042990" fontAlgn="auto">
              <a:spcAft>
                <a:spcPts val="0"/>
              </a:spcAft>
              <a:buClr>
                <a:srgbClr val="EDF80A"/>
              </a:buClr>
              <a:buNone/>
              <a:defRPr/>
            </a:pPr>
            <a:r>
              <a:rPr lang="en-US" sz="3600" cap="all" dirty="0" smtClean="0">
                <a:solidFill>
                  <a:srgbClr val="006AAF"/>
                </a:solidFill>
                <a:latin typeface="Arial" pitchFamily="34" charset="0"/>
                <a:cs typeface="Arial" pitchFamily="34" charset="0"/>
              </a:rPr>
              <a:t>Rapid checks (Extra/Intra)</a:t>
            </a:r>
          </a:p>
          <a:p>
            <a:pPr marL="608449" indent="-608449">
              <a:buClr>
                <a:srgbClr val="006AAF"/>
              </a:buClr>
              <a:buFont typeface="Wingdings" pitchFamily="2" charset="2"/>
              <a:buChar char="q"/>
            </a:pPr>
            <a:r>
              <a:rPr lang="en-US" sz="2800" dirty="0" smtClean="0">
                <a:solidFill>
                  <a:srgbClr val="006AAF"/>
                </a:solidFill>
                <a:latin typeface="Arial" charset="0"/>
                <a:cs typeface="Arial" charset="0"/>
              </a:rPr>
              <a:t>invoiced value twice higher than average</a:t>
            </a:r>
          </a:p>
          <a:p>
            <a:pPr marL="608449" indent="-608449">
              <a:buClr>
                <a:srgbClr val="006AAF"/>
              </a:buClr>
              <a:buFont typeface="Wingdings" pitchFamily="2" charset="2"/>
              <a:buChar char="q"/>
            </a:pPr>
            <a:r>
              <a:rPr lang="en-US" sz="2800" dirty="0" smtClean="0">
                <a:solidFill>
                  <a:srgbClr val="006AAF"/>
                </a:solidFill>
                <a:latin typeface="Arial" charset="0"/>
                <a:cs typeface="Arial" charset="0"/>
              </a:rPr>
              <a:t>invoiced value three times lower than average</a:t>
            </a:r>
          </a:p>
          <a:p>
            <a:pPr marL="608449" indent="-608449">
              <a:buClr>
                <a:srgbClr val="006AAF"/>
              </a:buClr>
              <a:buFont typeface="Wingdings" pitchFamily="2" charset="2"/>
              <a:buChar char="q"/>
            </a:pPr>
            <a:r>
              <a:rPr lang="en-US" sz="2800" dirty="0" smtClean="0">
                <a:solidFill>
                  <a:srgbClr val="006AAF"/>
                </a:solidFill>
                <a:latin typeface="Arial" charset="0"/>
                <a:cs typeface="Arial" charset="0"/>
              </a:rPr>
              <a:t>records with invoiced value &gt; 2 million EUR</a:t>
            </a:r>
          </a:p>
          <a:p>
            <a:pPr marL="608449" indent="-608449">
              <a:buClr>
                <a:srgbClr val="006AAF"/>
              </a:buClr>
              <a:buFont typeface="Wingdings" pitchFamily="2" charset="2"/>
              <a:buChar char="q"/>
            </a:pPr>
            <a:r>
              <a:rPr lang="en-US" sz="2800" dirty="0" smtClean="0">
                <a:solidFill>
                  <a:srgbClr val="006AAF"/>
                </a:solidFill>
                <a:latin typeface="Arial" charset="0"/>
                <a:cs typeface="Arial" charset="0"/>
              </a:rPr>
              <a:t>records with net mass &gt; 10 thousand tonne</a:t>
            </a:r>
          </a:p>
          <a:p>
            <a:pPr marL="608449" indent="-608449">
              <a:buClr>
                <a:srgbClr val="006AAF"/>
              </a:buClr>
              <a:buFont typeface="Wingdings" pitchFamily="2" charset="2"/>
              <a:buChar char="q"/>
            </a:pPr>
            <a:r>
              <a:rPr lang="en-US" sz="2800" dirty="0" smtClean="0">
                <a:solidFill>
                  <a:srgbClr val="006AAF"/>
                </a:solidFill>
                <a:latin typeface="Arial" charset="0"/>
                <a:cs typeface="Arial" charset="0"/>
              </a:rPr>
              <a:t>list of most important PSI‘s</a:t>
            </a:r>
          </a:p>
          <a:p>
            <a:pPr marL="608449" indent="-608449">
              <a:buClr>
                <a:srgbClr val="006AAF"/>
              </a:buClr>
              <a:buFont typeface="Wingdings" pitchFamily="2" charset="2"/>
              <a:buChar char="q"/>
            </a:pPr>
            <a:r>
              <a:rPr lang="en-US" sz="2800" dirty="0" smtClean="0">
                <a:solidFill>
                  <a:srgbClr val="006AAF"/>
                </a:solidFill>
                <a:latin typeface="Arial" charset="0"/>
                <a:cs typeface="Arial" charset="0"/>
              </a:rPr>
              <a:t>data on oil, gas, ships, aircrafts</a:t>
            </a:r>
          </a:p>
          <a:p>
            <a:pPr marL="608449" indent="-608449">
              <a:buClr>
                <a:srgbClr val="006AAF"/>
              </a:buClr>
              <a:buFont typeface="Wingdings" pitchFamily="2" charset="2"/>
              <a:buChar char="q"/>
            </a:pPr>
            <a:r>
              <a:rPr lang="en-US" sz="2800" dirty="0" smtClean="0">
                <a:solidFill>
                  <a:srgbClr val="006AAF"/>
                </a:solidFill>
                <a:latin typeface="Arial" charset="0"/>
                <a:cs typeface="Arial" charset="0"/>
              </a:rPr>
              <a:t>special movements, in- and outward processing…</a:t>
            </a:r>
          </a:p>
          <a:p>
            <a:pPr marL="608449" indent="-608449">
              <a:buClr>
                <a:srgbClr val="006AAF"/>
              </a:buClr>
              <a:buFont typeface="Wingdings" pitchFamily="2" charset="2"/>
              <a:buChar char="q"/>
            </a:pPr>
            <a:r>
              <a:rPr lang="en-US" sz="2800" dirty="0" smtClean="0">
                <a:solidFill>
                  <a:srgbClr val="006AAF"/>
                </a:solidFill>
                <a:latin typeface="Arial" charset="0"/>
                <a:cs typeface="Arial" charset="0"/>
              </a:rPr>
              <a:t>unit values (controls of big differences of detailed data)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802005" y="2268379"/>
            <a:ext cx="9445837" cy="3864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306" tIns="52153" rIns="104306" bIns="52153"/>
          <a:lstStyle/>
          <a:p>
            <a:pPr marL="608449" indent="-608449">
              <a:spcBef>
                <a:spcPct val="20000"/>
              </a:spcBef>
              <a:buClr>
                <a:srgbClr val="5EEA5E"/>
              </a:buClr>
              <a:buSzPct val="130000"/>
            </a:pPr>
            <a:endParaRPr lang="en-GB" dirty="0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7173" name="TextovéPole 7"/>
          <p:cNvSpPr txBox="1">
            <a:spLocks noChangeArrowheads="1"/>
          </p:cNvSpPr>
          <p:nvPr/>
        </p:nvSpPr>
        <p:spPr bwMode="auto">
          <a:xfrm>
            <a:off x="2315048" y="6876900"/>
            <a:ext cx="6768774" cy="20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cs-CZ" sz="1400" b="1" dirty="0">
                <a:solidFill>
                  <a:srgbClr val="FFFFFF"/>
                </a:solidFill>
                <a:latin typeface="Arial" pitchFamily="34" charset="0"/>
              </a:rPr>
              <a:t>CZECH STATISTICAL OFFICE  |  Na padesátém 81, 100 82 </a:t>
            </a:r>
            <a:r>
              <a:rPr lang="cs-CZ" sz="1400" b="1" dirty="0" err="1">
                <a:solidFill>
                  <a:srgbClr val="FFFFFF"/>
                </a:solidFill>
                <a:latin typeface="Arial" pitchFamily="34" charset="0"/>
              </a:rPr>
              <a:t>Prague</a:t>
            </a:r>
            <a:r>
              <a:rPr lang="cs-CZ" sz="1400" b="1" dirty="0">
                <a:solidFill>
                  <a:srgbClr val="FFFFFF"/>
                </a:solidFill>
                <a:latin typeface="Arial" pitchFamily="34" charset="0"/>
              </a:rPr>
              <a:t> 10  |  </a:t>
            </a:r>
            <a:r>
              <a:rPr lang="cs-CZ" sz="1400" b="1" dirty="0" err="1">
                <a:solidFill>
                  <a:srgbClr val="FFFFFF"/>
                </a:solidFill>
                <a:latin typeface="Arial" pitchFamily="34" charset="0"/>
              </a:rPr>
              <a:t>czso.cz</a:t>
            </a:r>
            <a:endParaRPr lang="cs-CZ" sz="1400" b="1" dirty="0">
              <a:solidFill>
                <a:srgbClr val="FFFFFF"/>
              </a:solidFill>
              <a:latin typeface="Arial" pitchFamily="34" charset="0"/>
            </a:endParaRPr>
          </a:p>
        </p:txBody>
      </p:sp>
      <p:pic>
        <p:nvPicPr>
          <p:cNvPr id="7174" name="Obrázek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7666" y="6866398"/>
            <a:ext cx="1262415" cy="215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TextovéPole 6"/>
          <p:cNvSpPr txBox="1">
            <a:spLocks noChangeArrowheads="1"/>
          </p:cNvSpPr>
          <p:nvPr/>
        </p:nvSpPr>
        <p:spPr bwMode="auto">
          <a:xfrm>
            <a:off x="9844983" y="6876899"/>
            <a:ext cx="555091" cy="428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306" tIns="52153" rIns="104306" bIns="52153">
            <a:spAutoFit/>
          </a:bodyPr>
          <a:lstStyle/>
          <a:p>
            <a:pPr algn="r"/>
            <a:fld id="{58028B8D-ACED-47EA-8235-A02CFE2486FC}" type="slidenum">
              <a:rPr lang="cs-CZ">
                <a:solidFill>
                  <a:srgbClr val="FFFFFF"/>
                </a:solidFill>
              </a:rPr>
              <a:pPr algn="r"/>
              <a:t>14</a:t>
            </a:fld>
            <a:endParaRPr lang="cs-CZ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>
          <a:xfrm>
            <a:off x="1260475" y="720725"/>
            <a:ext cx="8170863" cy="1187450"/>
          </a:xfrm>
        </p:spPr>
        <p:txBody>
          <a:bodyPr/>
          <a:lstStyle/>
          <a:p>
            <a:pPr algn="ctr" defTabSz="1042990" fontAlgn="auto">
              <a:spcAft>
                <a:spcPts val="0"/>
              </a:spcAft>
              <a:defRPr/>
            </a:pPr>
            <a:r>
              <a:rPr lang="cs-CZ" dirty="0" smtClean="0"/>
              <a:t>DATA PROCESSING INTRASTAT</a:t>
            </a:r>
            <a:endParaRPr lang="en-US" dirty="0" smtClean="0"/>
          </a:p>
          <a:p>
            <a:pPr defTabSz="1042990" fontAlgn="auto"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9219" name="Zástupný symbol pro text 4"/>
          <p:cNvSpPr>
            <a:spLocks noGrp="1"/>
          </p:cNvSpPr>
          <p:nvPr>
            <p:ph type="body" sz="quarter" idx="11"/>
          </p:nvPr>
        </p:nvSpPr>
        <p:spPr bwMode="auto">
          <a:xfrm>
            <a:off x="1260475" y="1494615"/>
            <a:ext cx="8170863" cy="5237973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latin typeface="Arial" charset="0"/>
                <a:cs typeface="Arial" charset="0"/>
              </a:rPr>
              <a:t>For electronic exchange of information between CZSO and GDC and for verification Intrastat data serves specific system KOZOROH, which allows exchange of Intrastat data between CZSO and GDC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latin typeface="Arial" charset="0"/>
                <a:cs typeface="Arial" charset="0"/>
              </a:rPr>
              <a:t>S</a:t>
            </a:r>
            <a:r>
              <a:rPr lang="en-US" dirty="0" smtClean="0">
                <a:latin typeface="Arial" charset="0"/>
                <a:cs typeface="Arial" charset="0"/>
              </a:rPr>
              <a:t>pecial</a:t>
            </a:r>
            <a:r>
              <a:rPr lang="cs-CZ" dirty="0" smtClean="0">
                <a:latin typeface="Arial" charset="0"/>
                <a:cs typeface="Arial" charset="0"/>
              </a:rPr>
              <a:t>l</a:t>
            </a:r>
            <a:r>
              <a:rPr lang="en-US" dirty="0" smtClean="0">
                <a:latin typeface="Arial" charset="0"/>
                <a:cs typeface="Arial" charset="0"/>
              </a:rPr>
              <a:t>y </a:t>
            </a:r>
            <a:r>
              <a:rPr lang="en-US" dirty="0" smtClean="0">
                <a:latin typeface="Arial" charset="0"/>
                <a:cs typeface="Arial" charset="0"/>
              </a:rPr>
              <a:t>important are part for controls of monthly total data of enterprises (Suspected enterprises) and single CN8 data (Suspected records)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Arial" charset="0"/>
                <a:cs typeface="Arial" charset="0"/>
              </a:rPr>
              <a:t>CZSO 15th day insert requests and till 18th day the relevant customs office demands verify and </a:t>
            </a:r>
            <a:r>
              <a:rPr lang="en-US" dirty="0">
                <a:latin typeface="Arial" charset="0"/>
                <a:cs typeface="Arial" charset="0"/>
              </a:rPr>
              <a:t>put </a:t>
            </a:r>
            <a:r>
              <a:rPr lang="en-US" dirty="0" smtClean="0">
                <a:latin typeface="Arial" charset="0"/>
                <a:cs typeface="Arial" charset="0"/>
              </a:rPr>
              <a:t>reactions into </a:t>
            </a:r>
            <a:r>
              <a:rPr lang="en-US" dirty="0">
                <a:latin typeface="Arial" charset="0"/>
                <a:cs typeface="Arial" charset="0"/>
              </a:rPr>
              <a:t>system</a:t>
            </a:r>
            <a:endParaRPr 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>
          <a:xfrm>
            <a:off x="1260475" y="720725"/>
            <a:ext cx="8170863" cy="1187450"/>
          </a:xfrm>
        </p:spPr>
        <p:txBody>
          <a:bodyPr/>
          <a:lstStyle/>
          <a:p>
            <a:pPr algn="ctr" defTabSz="1042990" fontAlgn="auto">
              <a:spcAft>
                <a:spcPts val="0"/>
              </a:spcAft>
              <a:defRPr/>
            </a:pPr>
            <a:r>
              <a:rPr lang="cs-CZ" dirty="0" smtClean="0"/>
              <a:t>DATA PROCESSING</a:t>
            </a:r>
            <a:endParaRPr lang="en-US" dirty="0" smtClean="0"/>
          </a:p>
          <a:p>
            <a:pPr defTabSz="1042990" fontAlgn="auto"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9219" name="Zástupný symbol pro text 4"/>
          <p:cNvSpPr>
            <a:spLocks noGrp="1"/>
          </p:cNvSpPr>
          <p:nvPr>
            <p:ph type="body" sz="quarter" idx="11"/>
          </p:nvPr>
        </p:nvSpPr>
        <p:spPr bwMode="auto">
          <a:xfrm>
            <a:off x="1260475" y="1494615"/>
            <a:ext cx="8170863" cy="5237973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latin typeface="Arial" charset="0"/>
                <a:cs typeface="Arial" charset="0"/>
              </a:rPr>
              <a:t>After meeting of </a:t>
            </a:r>
            <a:r>
              <a:rPr lang="en-US" dirty="0" smtClean="0">
                <a:latin typeface="Arial" charset="0"/>
                <a:cs typeface="Arial" charset="0"/>
              </a:rPr>
              <a:t>CZSO FTS </a:t>
            </a:r>
            <a:r>
              <a:rPr lang="en-US" dirty="0" smtClean="0">
                <a:latin typeface="Arial" charset="0"/>
                <a:cs typeface="Arial" charset="0"/>
              </a:rPr>
              <a:t>Department experts 19th working day the final processing of data within period in </a:t>
            </a:r>
            <a:r>
              <a:rPr lang="en-US" dirty="0" smtClean="0">
                <a:latin typeface="Arial" charset="0"/>
                <a:cs typeface="Arial" charset="0"/>
              </a:rPr>
              <a:t>question takes place. </a:t>
            </a:r>
            <a:r>
              <a:rPr lang="en-US" dirty="0" smtClean="0">
                <a:latin typeface="Arial" charset="0"/>
                <a:cs typeface="Arial" charset="0"/>
              </a:rPr>
              <a:t>Specific issues for </a:t>
            </a:r>
            <a:r>
              <a:rPr lang="en-US" dirty="0" smtClean="0">
                <a:latin typeface="Arial" charset="0"/>
                <a:cs typeface="Arial" charset="0"/>
              </a:rPr>
              <a:t>main </a:t>
            </a:r>
            <a:r>
              <a:rPr lang="en-US" dirty="0" smtClean="0">
                <a:latin typeface="Arial" charset="0"/>
                <a:cs typeface="Arial" charset="0"/>
              </a:rPr>
              <a:t>users (NA, CNB) are </a:t>
            </a:r>
            <a:r>
              <a:rPr lang="en-US" dirty="0" smtClean="0">
                <a:latin typeface="Arial" charset="0"/>
                <a:cs typeface="Arial" charset="0"/>
              </a:rPr>
              <a:t>automatically </a:t>
            </a:r>
            <a:r>
              <a:rPr lang="en-US" dirty="0" smtClean="0">
                <a:latin typeface="Arial" charset="0"/>
                <a:cs typeface="Arial" charset="0"/>
              </a:rPr>
              <a:t>processed and sent to them before publishing.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Arial" charset="0"/>
                <a:cs typeface="Arial" charset="0"/>
              </a:rPr>
              <a:t>Other issues are ready for publication and dissemination 37th calendar day after period in question according data revision policy (</a:t>
            </a:r>
            <a:r>
              <a:rPr lang="en-US" dirty="0" smtClean="0">
                <a:latin typeface="Arial" charset="0"/>
                <a:cs typeface="Arial" charset="0"/>
              </a:rPr>
              <a:t>1+3 months</a:t>
            </a:r>
            <a:r>
              <a:rPr lang="en-US" dirty="0" smtClean="0">
                <a:latin typeface="Arial" charset="0"/>
                <a:cs typeface="Arial" charset="0"/>
              </a:rPr>
              <a:t>). </a:t>
            </a:r>
            <a:endParaRPr lang="en-US" dirty="0" smtClean="0">
              <a:latin typeface="Arial" charset="0"/>
              <a:cs typeface="Arial" charset="0"/>
            </a:endParaRPr>
          </a:p>
          <a:p>
            <a:endParaRPr lang="cs-CZ" dirty="0" smtClean="0">
              <a:latin typeface="Arial" charset="0"/>
              <a:cs typeface="Arial" charset="0"/>
            </a:endParaRPr>
          </a:p>
          <a:p>
            <a:pPr>
              <a:buFont typeface="Arial" pitchFamily="34" charset="0"/>
              <a:buChar char="•"/>
            </a:pPr>
            <a:endParaRPr lang="cs-CZ" dirty="0" smtClean="0">
              <a:latin typeface="Arial" charset="0"/>
              <a:cs typeface="Arial" charset="0"/>
            </a:endParaRPr>
          </a:p>
          <a:p>
            <a:pPr>
              <a:buFont typeface="Arial" pitchFamily="34" charset="0"/>
              <a:buChar char="•"/>
            </a:pPr>
            <a:endParaRPr 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>
          <a:xfrm>
            <a:off x="1260475" y="720725"/>
            <a:ext cx="8170863" cy="1187450"/>
          </a:xfrm>
        </p:spPr>
        <p:txBody>
          <a:bodyPr/>
          <a:lstStyle/>
          <a:p>
            <a:pPr algn="ctr" defTabSz="1042990" fontAlgn="auto">
              <a:spcAft>
                <a:spcPts val="0"/>
              </a:spcAft>
              <a:defRPr/>
            </a:pPr>
            <a:r>
              <a:rPr lang="en-US" dirty="0" smtClean="0"/>
              <a:t>DissEmINation of external trade data</a:t>
            </a:r>
          </a:p>
          <a:p>
            <a:pPr defTabSz="1042990" fontAlgn="auto"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9219" name="Zástupný symbol pro text 4"/>
          <p:cNvSpPr>
            <a:spLocks noGrp="1"/>
          </p:cNvSpPr>
          <p:nvPr>
            <p:ph type="body" sz="quarter" idx="11"/>
          </p:nvPr>
        </p:nvSpPr>
        <p:spPr bwMode="auto">
          <a:xfrm>
            <a:off x="1260475" y="1979613"/>
            <a:ext cx="8170863" cy="4752975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Arial" charset="0"/>
                <a:cs typeface="Arial" charset="0"/>
              </a:rPr>
              <a:t>Abroad </a:t>
            </a:r>
          </a:p>
          <a:p>
            <a:r>
              <a:rPr lang="en-US" dirty="0" smtClean="0">
                <a:latin typeface="Arial" charset="0"/>
                <a:cs typeface="Arial" charset="0"/>
              </a:rPr>
              <a:t>	Eurostat, IMF, OECD,UN, FAO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latin typeface="Arial" charset="0"/>
              <a:cs typeface="Arial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Arial" charset="0"/>
                <a:cs typeface="Arial" charset="0"/>
              </a:rPr>
              <a:t>In the Czech Republic</a:t>
            </a:r>
          </a:p>
          <a:p>
            <a:r>
              <a:rPr lang="en-US" dirty="0" smtClean="0">
                <a:latin typeface="Arial" charset="0"/>
                <a:cs typeface="Arial" charset="0"/>
              </a:rPr>
              <a:t>	Czech National Bank</a:t>
            </a:r>
          </a:p>
          <a:p>
            <a:r>
              <a:rPr lang="en-US" dirty="0" smtClean="0">
                <a:latin typeface="Arial" charset="0"/>
                <a:cs typeface="Arial" charset="0"/>
              </a:rPr>
              <a:t>	Ministry of Industry and Trade</a:t>
            </a:r>
          </a:p>
          <a:p>
            <a:r>
              <a:rPr lang="en-US" dirty="0" smtClean="0">
                <a:latin typeface="Arial" charset="0"/>
                <a:cs typeface="Arial" charset="0"/>
              </a:rPr>
              <a:t>	Ministry of Agriculture</a:t>
            </a:r>
          </a:p>
          <a:p>
            <a:r>
              <a:rPr lang="en-US" dirty="0" smtClean="0">
                <a:latin typeface="Arial" charset="0"/>
                <a:cs typeface="Arial" charset="0"/>
              </a:rPr>
              <a:t>	Other departments in CZO (NA, food 	balance, energy statistics)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>
          <a:xfrm>
            <a:off x="1260475" y="720725"/>
            <a:ext cx="8170863" cy="1187450"/>
          </a:xfrm>
        </p:spPr>
        <p:txBody>
          <a:bodyPr/>
          <a:lstStyle/>
          <a:p>
            <a:pPr algn="ctr" defTabSz="1042990" fontAlgn="auto">
              <a:spcAft>
                <a:spcPts val="0"/>
              </a:spcAft>
              <a:defRPr/>
            </a:pPr>
            <a:r>
              <a:rPr lang="en-US" dirty="0" smtClean="0"/>
              <a:t>DissEmINation of external trade data</a:t>
            </a:r>
          </a:p>
          <a:p>
            <a:pPr defTabSz="1042990" fontAlgn="auto"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9219" name="Zástupný symbol pro text 4"/>
          <p:cNvSpPr>
            <a:spLocks noGrp="1"/>
          </p:cNvSpPr>
          <p:nvPr>
            <p:ph type="body" sz="quarter" idx="11"/>
          </p:nvPr>
        </p:nvSpPr>
        <p:spPr bwMode="auto">
          <a:xfrm>
            <a:off x="1260475" y="1979613"/>
            <a:ext cx="8170863" cy="4752975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Arial" charset="0"/>
                <a:cs typeface="Arial" charset="0"/>
              </a:rPr>
              <a:t>Paper publications</a:t>
            </a:r>
          </a:p>
          <a:p>
            <a:r>
              <a:rPr lang="en-US" dirty="0" smtClean="0">
                <a:latin typeface="Arial" charset="0"/>
                <a:cs typeface="Arial" charset="0"/>
              </a:rPr>
              <a:t>	External Trade of the Czech Republic (Czech 	and English version)</a:t>
            </a:r>
          </a:p>
          <a:p>
            <a:r>
              <a:rPr lang="en-US" dirty="0" smtClean="0">
                <a:latin typeface="Arial" charset="0"/>
                <a:cs typeface="Arial" charset="0"/>
              </a:rPr>
              <a:t>	</a:t>
            </a:r>
          </a:p>
          <a:p>
            <a:r>
              <a:rPr lang="en-US" dirty="0" smtClean="0">
                <a:latin typeface="Arial" charset="0"/>
                <a:cs typeface="Arial" charset="0"/>
              </a:rPr>
              <a:t>Internet:	News releases</a:t>
            </a:r>
          </a:p>
          <a:p>
            <a:endParaRPr lang="en-US" dirty="0" smtClean="0">
              <a:latin typeface="Arial" charset="0"/>
              <a:cs typeface="Arial" charset="0"/>
            </a:endParaRPr>
          </a:p>
          <a:p>
            <a:r>
              <a:rPr lang="en-US" dirty="0" smtClean="0">
                <a:latin typeface="Arial" charset="0"/>
                <a:cs typeface="Arial" charset="0"/>
              </a:rPr>
              <a:t>	Query system</a:t>
            </a:r>
          </a:p>
          <a:p>
            <a:endParaRPr lang="en-US" dirty="0" smtClean="0">
              <a:latin typeface="Arial" charset="0"/>
              <a:cs typeface="Arial" charset="0"/>
            </a:endParaRPr>
          </a:p>
          <a:p>
            <a:r>
              <a:rPr lang="en-US" dirty="0" smtClean="0">
                <a:latin typeface="Arial" charset="0"/>
                <a:cs typeface="Arial" charset="0"/>
              </a:rPr>
              <a:t>	Analyses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560486" y="4423573"/>
            <a:ext cx="8286808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12788" lvl="1" indent="-282575">
              <a:lnSpc>
                <a:spcPct val="90000"/>
              </a:lnSpc>
              <a:spcBef>
                <a:spcPct val="20000"/>
              </a:spcBef>
              <a:buClr>
                <a:srgbClr val="5EEA5E"/>
              </a:buClr>
              <a:buSzPct val="130000"/>
              <a:buFont typeface="Wingdings" pitchFamily="2" charset="2"/>
              <a:buChar char="ü"/>
            </a:pPr>
            <a:r>
              <a:rPr lang="en-GB" sz="2000" dirty="0" smtClean="0">
                <a:solidFill>
                  <a:srgbClr val="5EEA5E"/>
                </a:solidFill>
                <a:latin typeface="Arial" pitchFamily="34" charset="0"/>
                <a:cs typeface="Times New Roman" pitchFamily="18" charset="0"/>
                <a:hlinkClick r:id="rId3"/>
              </a:rPr>
              <a:t>http://www.czso.cz/csu/csu.nsf/enginformace/cvzo050713.doc</a:t>
            </a:r>
            <a:endParaRPr lang="en-GB" sz="2000" dirty="0">
              <a:solidFill>
                <a:srgbClr val="5EEA5E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1274734" y="5495143"/>
            <a:ext cx="8715436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985838" lvl="1" indent="-282575">
              <a:lnSpc>
                <a:spcPct val="90000"/>
              </a:lnSpc>
              <a:spcBef>
                <a:spcPct val="20000"/>
              </a:spcBef>
              <a:buClr>
                <a:srgbClr val="5EEA5E"/>
              </a:buClr>
              <a:buSzPct val="130000"/>
              <a:buFont typeface="Wingdings" pitchFamily="2" charset="2"/>
              <a:buChar char="ü"/>
            </a:pPr>
            <a:r>
              <a:rPr lang="en-GB" sz="2000" dirty="0">
                <a:solidFill>
                  <a:srgbClr val="5EEA5E"/>
                </a:solidFill>
                <a:latin typeface="Arial" pitchFamily="34" charset="0"/>
                <a:cs typeface="Times New Roman" pitchFamily="18" charset="0"/>
                <a:hlinkClick r:id="rId4"/>
              </a:rPr>
              <a:t>http://apl.czso.cz/pll/stazo/STAZO.STAZO?jazyk=EN&amp;prvni=N</a:t>
            </a:r>
            <a:endParaRPr lang="en-GB" sz="2000" dirty="0">
              <a:solidFill>
                <a:srgbClr val="5EEA5E"/>
              </a:solidFill>
              <a:latin typeface="Arial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text 1"/>
          <p:cNvSpPr>
            <a:spLocks noGrp="1"/>
          </p:cNvSpPr>
          <p:nvPr>
            <p:ph type="body" sz="quarter" idx="10"/>
          </p:nvPr>
        </p:nvSpPr>
        <p:spPr bwMode="auto">
          <a:xfrm>
            <a:off x="3240088" y="3959225"/>
            <a:ext cx="6570662" cy="1477963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Arial" charset="0"/>
                <a:cs typeface="Arial" charset="0"/>
              </a:rPr>
              <a:t>Thank you for your attention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>
          <a:xfrm>
            <a:off x="1260475" y="720725"/>
            <a:ext cx="8170863" cy="1187450"/>
          </a:xfrm>
        </p:spPr>
        <p:txBody>
          <a:bodyPr/>
          <a:lstStyle/>
          <a:p>
            <a:pPr algn="ctr" defTabSz="104299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Agreement between czso and ministry of finance General finance directory</a:t>
            </a:r>
          </a:p>
          <a:p>
            <a:pPr defTabSz="1042990" fontAlgn="auto"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9219" name="Zástupný symbol pro text 4"/>
          <p:cNvSpPr>
            <a:spLocks noGrp="1"/>
          </p:cNvSpPr>
          <p:nvPr>
            <p:ph type="body" sz="quarter" idx="11"/>
          </p:nvPr>
        </p:nvSpPr>
        <p:spPr bwMode="auto">
          <a:xfrm>
            <a:off x="1260475" y="1979613"/>
            <a:ext cx="8170863" cy="4752975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endParaRPr lang="cs-CZ" dirty="0" smtClean="0">
              <a:latin typeface="Arial" charset="0"/>
              <a:cs typeface="Arial" charset="0"/>
            </a:endParaRPr>
          </a:p>
          <a:p>
            <a:endParaRPr lang="en-US" dirty="0" smtClean="0">
              <a:latin typeface="Arial" charset="0"/>
              <a:cs typeface="Arial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Arial" charset="0"/>
                <a:cs typeface="Arial" charset="0"/>
              </a:rPr>
              <a:t>Partial Agreement on transmission of tax data from Ministry of Finance General Finance Directory (GFD) to Czech Statistical Office (CZSO)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Arial" charset="0"/>
                <a:cs typeface="Arial" charset="0"/>
              </a:rPr>
              <a:t>Signed  in February 2013 by Iva Ritschelová and Jan Knížek general director of GFD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Arial" charset="0"/>
                <a:cs typeface="Arial" charset="0"/>
              </a:rPr>
              <a:t>All individual data from tax returns, value added tax data, VIES data from GFD to CZSO</a:t>
            </a:r>
          </a:p>
          <a:p>
            <a:endParaRPr lang="cs-CZ" dirty="0" smtClean="0">
              <a:latin typeface="Arial" charset="0"/>
              <a:cs typeface="Arial" charset="0"/>
            </a:endParaRPr>
          </a:p>
          <a:p>
            <a:endParaRPr 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>
          <a:xfrm>
            <a:off x="1260475" y="720725"/>
            <a:ext cx="8170863" cy="1187450"/>
          </a:xfrm>
        </p:spPr>
        <p:txBody>
          <a:bodyPr/>
          <a:lstStyle/>
          <a:p>
            <a:pPr algn="ctr" defTabSz="104299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Agreement between czso and czech national bank </a:t>
            </a:r>
          </a:p>
          <a:p>
            <a:pPr defTabSz="1042990" fontAlgn="auto"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9219" name="Zástupný symbol pro text 4"/>
          <p:cNvSpPr>
            <a:spLocks noGrp="1"/>
          </p:cNvSpPr>
          <p:nvPr>
            <p:ph type="body" sz="quarter" idx="11"/>
          </p:nvPr>
        </p:nvSpPr>
        <p:spPr bwMode="auto">
          <a:xfrm>
            <a:off x="1260475" y="1979613"/>
            <a:ext cx="8170863" cy="4752975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latin typeface="Arial" charset="0"/>
                <a:cs typeface="Arial" charset="0"/>
              </a:rPr>
              <a:t>Change of Partial Agreement was signed in November  2012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Arial" charset="0"/>
                <a:cs typeface="Arial" charset="0"/>
              </a:rPr>
              <a:t>Monthly transmission files with detailed data from CZSO to Czech National Bank (CNB) on FTS goods and services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Arial" charset="0"/>
                <a:cs typeface="Arial" charset="0"/>
              </a:rPr>
              <a:t>Detailed FTS data are prepared according to methodology of EU (movement of goods) and according to new methodology of NA and BoP (change of ownership)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Arial" charset="0"/>
                <a:cs typeface="Arial" charset="0"/>
              </a:rPr>
              <a:t>Data are transmitted electronically immediately after processing</a:t>
            </a:r>
          </a:p>
          <a:p>
            <a:endParaRPr lang="en-US" dirty="0" smtClean="0">
              <a:latin typeface="Arial" charset="0"/>
              <a:cs typeface="Arial" charset="0"/>
            </a:endParaRPr>
          </a:p>
          <a:p>
            <a:endParaRPr 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>
          <a:xfrm>
            <a:off x="1260475" y="720725"/>
            <a:ext cx="8170863" cy="1187450"/>
          </a:xfrm>
        </p:spPr>
        <p:txBody>
          <a:bodyPr/>
          <a:lstStyle/>
          <a:p>
            <a:pPr algn="ctr" defTabSz="104299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Agreement between czso and ministry of industry and trade </a:t>
            </a:r>
          </a:p>
          <a:p>
            <a:pPr defTabSz="1042990" fontAlgn="auto"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9219" name="Zástupný symbol pro text 4"/>
          <p:cNvSpPr>
            <a:spLocks noGrp="1"/>
          </p:cNvSpPr>
          <p:nvPr>
            <p:ph type="body" sz="quarter" idx="11"/>
          </p:nvPr>
        </p:nvSpPr>
        <p:spPr bwMode="auto">
          <a:xfrm>
            <a:off x="1260475" y="1979613"/>
            <a:ext cx="8170863" cy="4752975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latin typeface="Arial" charset="0"/>
                <a:cs typeface="Arial" charset="0"/>
              </a:rPr>
              <a:t>Change of Partial Agreement was signed in March </a:t>
            </a:r>
            <a:r>
              <a:rPr lang="en-US" dirty="0" smtClean="0">
                <a:latin typeface="Arial" charset="0"/>
                <a:cs typeface="Arial" charset="0"/>
              </a:rPr>
              <a:t>201</a:t>
            </a:r>
            <a:r>
              <a:rPr lang="cs-CZ" dirty="0" smtClean="0">
                <a:latin typeface="Arial" charset="0"/>
                <a:cs typeface="Arial" charset="0"/>
              </a:rPr>
              <a:t>3</a:t>
            </a:r>
            <a:endParaRPr lang="en-US" dirty="0" smtClean="0">
              <a:latin typeface="Arial" charset="0"/>
              <a:cs typeface="Arial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Arial" charset="0"/>
                <a:cs typeface="Arial" charset="0"/>
              </a:rPr>
              <a:t>Regularly every year updating of Agreement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Arial" charset="0"/>
                <a:cs typeface="Arial" charset="0"/>
              </a:rPr>
              <a:t>Monthly preparation files with detailed data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Arial" charset="0"/>
                <a:cs typeface="Arial" charset="0"/>
              </a:rPr>
              <a:t>Special files on goods with petroleum products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Arial" charset="0"/>
                <a:cs typeface="Arial" charset="0"/>
              </a:rPr>
              <a:t>Some files are transmitted electronically some on CD-Rom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Arial" charset="0"/>
                <a:cs typeface="Arial" charset="0"/>
              </a:rPr>
              <a:t>In Ministry of Industry and Trade is workplace of State Statistical Service</a:t>
            </a:r>
          </a:p>
          <a:p>
            <a:endParaRPr 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>
          <a:xfrm>
            <a:off x="1260475" y="720725"/>
            <a:ext cx="8170863" cy="1187450"/>
          </a:xfrm>
        </p:spPr>
        <p:txBody>
          <a:bodyPr/>
          <a:lstStyle/>
          <a:p>
            <a:pPr algn="ctr" defTabSz="104299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Agreement between czso and ministry of finance general directory of customs </a:t>
            </a:r>
          </a:p>
          <a:p>
            <a:pPr defTabSz="1042990" fontAlgn="auto"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9219" name="Zástupný symbol pro text 4"/>
          <p:cNvSpPr>
            <a:spLocks noGrp="1"/>
          </p:cNvSpPr>
          <p:nvPr>
            <p:ph type="body" sz="quarter" idx="11"/>
          </p:nvPr>
        </p:nvSpPr>
        <p:spPr bwMode="auto">
          <a:xfrm>
            <a:off x="1260475" y="1979613"/>
            <a:ext cx="8170863" cy="4752975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Arial" pitchFamily="34" charset="0"/>
              <a:buChar char="•"/>
            </a:pPr>
            <a:endParaRPr lang="en-US" dirty="0" smtClean="0">
              <a:latin typeface="Arial" charset="0"/>
              <a:cs typeface="Arial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Arial" charset="0"/>
                <a:cs typeface="Arial" charset="0"/>
              </a:rPr>
              <a:t>Agreement on cooperation within Foreign trade statistics area, Education and Consumer and environmental taxes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Arial" charset="0"/>
                <a:cs typeface="Arial" charset="0"/>
              </a:rPr>
              <a:t>Annex was signed 4.12.2012 by Iva Ritschelová (CZSO) and Pavel Novotný (GDC)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Arial" charset="0"/>
                <a:cs typeface="Arial" charset="0"/>
              </a:rPr>
              <a:t> Extrastat, Intrastat data exchange, responsibility both institutions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Arial" charset="0"/>
                <a:cs typeface="Arial" charset="0"/>
              </a:rPr>
              <a:t>Close cooperation in case of meetings, education projects, consumer tax data, environmental  taxes</a:t>
            </a:r>
          </a:p>
          <a:p>
            <a:endParaRPr lang="en-US" dirty="0" smtClean="0">
              <a:latin typeface="Arial" charset="0"/>
              <a:cs typeface="Arial" charset="0"/>
            </a:endParaRPr>
          </a:p>
          <a:p>
            <a:endParaRPr lang="cs-CZ" dirty="0" smtClean="0">
              <a:latin typeface="Arial" charset="0"/>
              <a:cs typeface="Arial" charset="0"/>
            </a:endParaRPr>
          </a:p>
          <a:p>
            <a:endParaRPr lang="cs-CZ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>
          <a:xfrm>
            <a:off x="1260475" y="720725"/>
            <a:ext cx="8170863" cy="1187450"/>
          </a:xfrm>
        </p:spPr>
        <p:txBody>
          <a:bodyPr/>
          <a:lstStyle/>
          <a:p>
            <a:pPr algn="ctr" defTabSz="104299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Agreement between czso and gDC</a:t>
            </a:r>
          </a:p>
          <a:p>
            <a:pPr defTabSz="1042990" fontAlgn="auto"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9219" name="Zástupný symbol pro text 4"/>
          <p:cNvSpPr>
            <a:spLocks noGrp="1"/>
          </p:cNvSpPr>
          <p:nvPr>
            <p:ph type="body" sz="quarter" idx="11"/>
          </p:nvPr>
        </p:nvSpPr>
        <p:spPr bwMode="auto">
          <a:xfrm>
            <a:off x="1260475" y="1979613"/>
            <a:ext cx="8170863" cy="4752975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endParaRPr lang="cs-CZ" dirty="0" smtClean="0">
              <a:latin typeface="Arial" charset="0"/>
              <a:cs typeface="Arial" charset="0"/>
            </a:endParaRPr>
          </a:p>
          <a:p>
            <a:endParaRPr lang="en-US" dirty="0" smtClean="0">
              <a:latin typeface="Arial" charset="0"/>
              <a:cs typeface="Arial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Arial" charset="0"/>
                <a:cs typeface="Arial" charset="0"/>
              </a:rPr>
              <a:t>11 detailed Annexes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Arial" charset="0"/>
                <a:cs typeface="Arial" charset="0"/>
              </a:rPr>
              <a:t>Concern Extrastat and Intrastat - 8 Annexes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>
          <a:xfrm>
            <a:off x="1260475" y="720725"/>
            <a:ext cx="8170863" cy="1187450"/>
          </a:xfrm>
        </p:spPr>
        <p:txBody>
          <a:bodyPr/>
          <a:lstStyle/>
          <a:p>
            <a:pPr algn="ctr" defTabSz="104299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Agreement between czso and gdc - EXTRASTAT</a:t>
            </a:r>
          </a:p>
          <a:p>
            <a:pPr defTabSz="1042990" fontAlgn="auto"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9219" name="Zástupný symbol pro text 4"/>
          <p:cNvSpPr>
            <a:spLocks noGrp="1"/>
          </p:cNvSpPr>
          <p:nvPr>
            <p:ph type="body" sz="quarter" idx="11"/>
          </p:nvPr>
        </p:nvSpPr>
        <p:spPr bwMode="auto">
          <a:xfrm>
            <a:off x="1260475" y="1979613"/>
            <a:ext cx="8170863" cy="4752975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endParaRPr lang="cs-CZ" dirty="0" smtClean="0">
              <a:latin typeface="Arial" charset="0"/>
              <a:cs typeface="Arial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Arial" charset="0"/>
                <a:cs typeface="Arial" charset="0"/>
              </a:rPr>
              <a:t>Cooperation in Extrastat – GDC regularly sends data from Single administrative documents specified in Annex 1. Data are checked by GDC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Arial" charset="0"/>
                <a:cs typeface="Arial" charset="0"/>
              </a:rPr>
              <a:t>Data Extrastat are collected in electronic way and processed in GDC immediately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Arial" charset="0"/>
                <a:cs typeface="Arial" charset="0"/>
              </a:rPr>
              <a:t>Issues for CZSO are prepared twice a month (14th and 18th working day) according schedule in Annex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>
          <a:xfrm>
            <a:off x="1260475" y="720725"/>
            <a:ext cx="8170863" cy="1187450"/>
          </a:xfrm>
        </p:spPr>
        <p:txBody>
          <a:bodyPr/>
          <a:lstStyle/>
          <a:p>
            <a:pPr algn="ctr" defTabSz="104299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Agreement between czso and gdc - INTRASTAT</a:t>
            </a:r>
          </a:p>
          <a:p>
            <a:pPr defTabSz="1042990" fontAlgn="auto"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9219" name="Zástupný symbol pro text 4"/>
          <p:cNvSpPr>
            <a:spLocks noGrp="1"/>
          </p:cNvSpPr>
          <p:nvPr>
            <p:ph type="body" sz="quarter" idx="11"/>
          </p:nvPr>
        </p:nvSpPr>
        <p:spPr bwMode="auto">
          <a:xfrm>
            <a:off x="1260475" y="1979613"/>
            <a:ext cx="8170863" cy="4752975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The Czech Statistical Office and the Ministry of Finance </a:t>
            </a:r>
            <a:r>
              <a:rPr lang="cs-CZ" dirty="0" smtClean="0"/>
              <a:t>(GDC) </a:t>
            </a:r>
            <a:r>
              <a:rPr lang="en-US" dirty="0" smtClean="0"/>
              <a:t>prepared Regulation</a:t>
            </a:r>
            <a:endParaRPr lang="en-US" dirty="0" smtClean="0">
              <a:latin typeface="Arial" charset="0"/>
              <a:cs typeface="Arial" charset="0"/>
            </a:endParaRPr>
          </a:p>
          <a:p>
            <a:r>
              <a:rPr lang="en-US" b="1" dirty="0" smtClean="0"/>
              <a:t>No. 201/2005 Coll., on the statistics of exported and imported goods and the manner of communicating information on trade between the Czech Republic and other Member States of the European Communities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Regulation is based o</a:t>
            </a:r>
            <a:r>
              <a:rPr lang="cs-CZ" dirty="0" smtClean="0"/>
              <a:t>n</a:t>
            </a:r>
            <a:r>
              <a:rPr lang="en-US" dirty="0" smtClean="0"/>
              <a:t> EU legislation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Latest amendment was prepared with applicability 1.1.2011	</a:t>
            </a:r>
            <a:endParaRPr 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>
          <a:xfrm>
            <a:off x="1260475" y="720725"/>
            <a:ext cx="8170863" cy="1187450"/>
          </a:xfrm>
        </p:spPr>
        <p:txBody>
          <a:bodyPr/>
          <a:lstStyle/>
          <a:p>
            <a:pPr algn="ctr" defTabSz="104299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Agreement between czso and gdc - INTRASTAT</a:t>
            </a:r>
          </a:p>
          <a:p>
            <a:pPr defTabSz="1042990" fontAlgn="auto"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9219" name="Zástupný symbol pro text 4"/>
          <p:cNvSpPr>
            <a:spLocks noGrp="1"/>
          </p:cNvSpPr>
          <p:nvPr>
            <p:ph type="body" sz="quarter" idx="11"/>
          </p:nvPr>
        </p:nvSpPr>
        <p:spPr bwMode="auto">
          <a:xfrm>
            <a:off x="1260475" y="1979613"/>
            <a:ext cx="8170863" cy="4752975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The Czech Statistical Office and the Ministry of Finance GDC divide the work on Intrastat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GDC has responsibility for collection data, primary checks, follow-up checks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GDC execute moreover check on base CZSO impulse and comparison tax data with Intrastat data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CZSO has responsibility for publication, classifications and nomenclatures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 BILA EN v03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noAutofit/>
      </a:bodyPr>
      <a:lstStyle>
        <a:defPPr>
          <a:defRPr sz="3600" b="1" cap="all" dirty="0">
            <a:solidFill>
              <a:schemeClr val="bg1"/>
            </a:solidFill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BILA EN v03</Template>
  <TotalTime>760</TotalTime>
  <Words>957</Words>
  <Application>Microsoft Office PowerPoint</Application>
  <PresentationFormat>Vlastní</PresentationFormat>
  <Paragraphs>142</Paragraphs>
  <Slides>19</Slides>
  <Notes>17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Prezentace BILA EN v03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1.1 Intrastat data processing chain  from 2013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</vt:vector>
  </TitlesOfParts>
  <Company>CSU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Kral4214</dc:creator>
  <cp:keywords>Prezentace,modrá,ČSÚ</cp:keywords>
  <cp:lastModifiedBy>Kral4214</cp:lastModifiedBy>
  <cp:revision>100</cp:revision>
  <cp:lastPrinted>2013-05-20T11:41:13Z</cp:lastPrinted>
  <dcterms:created xsi:type="dcterms:W3CDTF">2012-05-15T12:35:20Z</dcterms:created>
  <dcterms:modified xsi:type="dcterms:W3CDTF">2013-05-27T07:47:49Z</dcterms:modified>
</cp:coreProperties>
</file>